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0" r:id="rId4"/>
    <p:sldId id="308" r:id="rId5"/>
    <p:sldId id="302" r:id="rId6"/>
    <p:sldId id="304" r:id="rId7"/>
    <p:sldId id="307" r:id="rId8"/>
    <p:sldId id="305" r:id="rId9"/>
    <p:sldId id="303" r:id="rId10"/>
    <p:sldId id="306" r:id="rId11"/>
    <p:sldId id="299" r:id="rId12"/>
    <p:sldId id="259" r:id="rId13"/>
    <p:sldId id="280" r:id="rId14"/>
    <p:sldId id="284" r:id="rId15"/>
    <p:sldId id="261" r:id="rId16"/>
    <p:sldId id="265" r:id="rId17"/>
    <p:sldId id="298" r:id="rId18"/>
    <p:sldId id="293" r:id="rId19"/>
    <p:sldId id="297" r:id="rId20"/>
    <p:sldId id="267" r:id="rId21"/>
    <p:sldId id="266" r:id="rId22"/>
    <p:sldId id="277" r:id="rId23"/>
    <p:sldId id="30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7" d="100"/>
          <a:sy n="87" d="100"/>
        </p:scale>
        <p:origin x="-72" y="5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850704-F52C-44AC-885D-D565A2537470}" type="datetimeFigureOut">
              <a:rPr lang="sv-SE" smtClean="0"/>
              <a:t>2016-05-30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7BFF3E-1915-42C8-8863-ABC95BD014B9}" type="slidenum">
              <a:rPr lang="sv-SE" smtClean="0"/>
              <a:t>‹#›</a:t>
            </a:fld>
            <a:endParaRPr lang="sv-S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Picture 2" descr="Klubbmärk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94813" y="152400"/>
            <a:ext cx="2703433" cy="14924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5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C5850704-F52C-44AC-885D-D565A2537470}" type="datetimeFigureOut">
              <a:rPr lang="sv-SE" smtClean="0"/>
              <a:t>2016-05-30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67BFF3E-1915-42C8-8863-ABC95BD014B9}" type="slidenum">
              <a:rPr lang="sv-SE" smtClean="0"/>
              <a:t>‹#›</a:t>
            </a:fld>
            <a:endParaRPr lang="sv-SE"/>
          </a:p>
        </p:txBody>
      </p:sp>
    </p:spTree>
    <p:extLst>
      <p:ext uri="{BB962C8B-B14F-4D97-AF65-F5344CB8AC3E}">
        <p14:creationId xmlns:p14="http://schemas.microsoft.com/office/powerpoint/2010/main" val="284595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50704-F52C-44AC-885D-D565A2537470}" type="datetimeFigureOut">
              <a:rPr lang="sv-SE" smtClean="0"/>
              <a:t>2016-05-30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7BFF3E-1915-42C8-8863-ABC95BD014B9}" type="slidenum">
              <a:rPr lang="sv-SE" smtClean="0"/>
              <a:t>‹#›</a:t>
            </a:fld>
            <a:endParaRPr lang="sv-SE"/>
          </a:p>
        </p:txBody>
      </p:sp>
    </p:spTree>
    <p:extLst>
      <p:ext uri="{BB962C8B-B14F-4D97-AF65-F5344CB8AC3E}">
        <p14:creationId xmlns:p14="http://schemas.microsoft.com/office/powerpoint/2010/main" val="297719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50704-F52C-44AC-885D-D565A2537470}" type="datetimeFigureOut">
              <a:rPr lang="sv-SE" smtClean="0"/>
              <a:t>2016-05-30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7BFF3E-1915-42C8-8863-ABC95BD014B9}" type="slidenum">
              <a:rPr lang="sv-SE" smtClean="0"/>
              <a:t>‹#›</a:t>
            </a:fld>
            <a:endParaRPr lang="sv-S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6095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50704-F52C-44AC-885D-D565A2537470}" type="datetimeFigureOut">
              <a:rPr lang="sv-SE" smtClean="0"/>
              <a:t>2016-05-30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7BFF3E-1915-42C8-8863-ABC95BD014B9}" type="slidenum">
              <a:rPr lang="sv-SE" smtClean="0"/>
              <a:t>‹#›</a:t>
            </a:fld>
            <a:endParaRPr lang="sv-SE"/>
          </a:p>
        </p:txBody>
      </p:sp>
    </p:spTree>
    <p:extLst>
      <p:ext uri="{BB962C8B-B14F-4D97-AF65-F5344CB8AC3E}">
        <p14:creationId xmlns:p14="http://schemas.microsoft.com/office/powerpoint/2010/main" val="1313178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50704-F52C-44AC-885D-D565A2537470}" type="datetimeFigureOut">
              <a:rPr lang="sv-SE" smtClean="0"/>
              <a:t>2016-05-30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7BFF3E-1915-42C8-8863-ABC95BD014B9}" type="slidenum">
              <a:rPr lang="sv-SE" smtClean="0"/>
              <a:t>‹#›</a:t>
            </a:fld>
            <a:endParaRPr lang="sv-S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52831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50704-F52C-44AC-885D-D565A2537470}" type="datetimeFigureOut">
              <a:rPr lang="sv-SE" smtClean="0"/>
              <a:t>2016-05-30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7BFF3E-1915-42C8-8863-ABC95BD014B9}" type="slidenum">
              <a:rPr lang="sv-SE" smtClean="0"/>
              <a:t>‹#›</a:t>
            </a:fld>
            <a:endParaRPr lang="sv-SE"/>
          </a:p>
        </p:txBody>
      </p:sp>
    </p:spTree>
    <p:extLst>
      <p:ext uri="{BB962C8B-B14F-4D97-AF65-F5344CB8AC3E}">
        <p14:creationId xmlns:p14="http://schemas.microsoft.com/office/powerpoint/2010/main" val="2282285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50704-F52C-44AC-885D-D565A2537470}" type="datetimeFigureOut">
              <a:rPr lang="sv-SE" smtClean="0"/>
              <a:t>2016-05-30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7BFF3E-1915-42C8-8863-ABC95BD014B9}" type="slidenum">
              <a:rPr lang="sv-SE" smtClean="0"/>
              <a:t>‹#›</a:t>
            </a:fld>
            <a:endParaRPr lang="sv-SE"/>
          </a:p>
        </p:txBody>
      </p:sp>
    </p:spTree>
    <p:extLst>
      <p:ext uri="{BB962C8B-B14F-4D97-AF65-F5344CB8AC3E}">
        <p14:creationId xmlns:p14="http://schemas.microsoft.com/office/powerpoint/2010/main" val="3377797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50704-F52C-44AC-885D-D565A2537470}" type="datetimeFigureOut">
              <a:rPr lang="sv-SE" smtClean="0"/>
              <a:t>2016-05-30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7BFF3E-1915-42C8-8863-ABC95BD014B9}" type="slidenum">
              <a:rPr lang="sv-SE" smtClean="0"/>
              <a:t>‹#›</a:t>
            </a:fld>
            <a:endParaRPr lang="sv-SE"/>
          </a:p>
        </p:txBody>
      </p:sp>
    </p:spTree>
    <p:extLst>
      <p:ext uri="{BB962C8B-B14F-4D97-AF65-F5344CB8AC3E}">
        <p14:creationId xmlns:p14="http://schemas.microsoft.com/office/powerpoint/2010/main" val="417255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50704-F52C-44AC-885D-D565A2537470}" type="datetimeFigureOut">
              <a:rPr lang="sv-SE" smtClean="0"/>
              <a:t>2016-05-30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7BFF3E-1915-42C8-8863-ABC95BD014B9}" type="slidenum">
              <a:rPr lang="sv-SE" smtClean="0"/>
              <a:t>‹#›</a:t>
            </a:fld>
            <a:endParaRPr lang="sv-SE"/>
          </a:p>
        </p:txBody>
      </p:sp>
      <p:pic>
        <p:nvPicPr>
          <p:cNvPr id="7" name="Picture 2" descr="Klubbmärk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52795" y="113211"/>
            <a:ext cx="2703433" cy="14924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50704-F52C-44AC-885D-D565A2537470}" type="datetimeFigureOut">
              <a:rPr lang="sv-SE" smtClean="0"/>
              <a:t>2016-05-30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7BFF3E-1915-42C8-8863-ABC95BD014B9}" type="slidenum">
              <a:rPr lang="sv-SE" smtClean="0"/>
              <a:t>‹#›</a:t>
            </a:fld>
            <a:endParaRPr lang="sv-SE"/>
          </a:p>
        </p:txBody>
      </p:sp>
      <p:pic>
        <p:nvPicPr>
          <p:cNvPr id="7" name="Picture 2" descr="Klubbmärk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18612" y="122600"/>
            <a:ext cx="2703433" cy="14924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1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850704-F52C-44AC-885D-D565A2537470}" type="datetimeFigureOut">
              <a:rPr lang="sv-SE" smtClean="0"/>
              <a:t>2016-05-30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67BFF3E-1915-42C8-8863-ABC95BD014B9}" type="slidenum">
              <a:rPr lang="sv-SE" smtClean="0"/>
              <a:t>‹#›</a:t>
            </a:fld>
            <a:endParaRPr lang="sv-SE"/>
          </a:p>
        </p:txBody>
      </p:sp>
    </p:spTree>
    <p:extLst>
      <p:ext uri="{BB962C8B-B14F-4D97-AF65-F5344CB8AC3E}">
        <p14:creationId xmlns:p14="http://schemas.microsoft.com/office/powerpoint/2010/main" val="283147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850704-F52C-44AC-885D-D565A2537470}" type="datetimeFigureOut">
              <a:rPr lang="sv-SE" smtClean="0"/>
              <a:t>2016-05-30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67BFF3E-1915-42C8-8863-ABC95BD014B9}" type="slidenum">
              <a:rPr lang="sv-SE" smtClean="0"/>
              <a:t>‹#›</a:t>
            </a:fld>
            <a:endParaRPr lang="sv-SE"/>
          </a:p>
        </p:txBody>
      </p:sp>
    </p:spTree>
    <p:extLst>
      <p:ext uri="{BB962C8B-B14F-4D97-AF65-F5344CB8AC3E}">
        <p14:creationId xmlns:p14="http://schemas.microsoft.com/office/powerpoint/2010/main" val="295180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850704-F52C-44AC-885D-D565A2537470}" type="datetimeFigureOut">
              <a:rPr lang="sv-SE" smtClean="0"/>
              <a:t>2016-05-30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67BFF3E-1915-42C8-8863-ABC95BD014B9}" type="slidenum">
              <a:rPr lang="sv-SE" smtClean="0"/>
              <a:t>‹#›</a:t>
            </a:fld>
            <a:endParaRPr lang="sv-SE"/>
          </a:p>
        </p:txBody>
      </p:sp>
    </p:spTree>
    <p:extLst>
      <p:ext uri="{BB962C8B-B14F-4D97-AF65-F5344CB8AC3E}">
        <p14:creationId xmlns:p14="http://schemas.microsoft.com/office/powerpoint/2010/main" val="120338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50704-F52C-44AC-885D-D565A2537470}" type="datetimeFigureOut">
              <a:rPr lang="sv-SE" smtClean="0"/>
              <a:t>2016-05-30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67BFF3E-1915-42C8-8863-ABC95BD014B9}" type="slidenum">
              <a:rPr lang="sv-SE" smtClean="0"/>
              <a:t>‹#›</a:t>
            </a:fld>
            <a:endParaRPr lang="sv-SE"/>
          </a:p>
        </p:txBody>
      </p:sp>
    </p:spTree>
    <p:extLst>
      <p:ext uri="{BB962C8B-B14F-4D97-AF65-F5344CB8AC3E}">
        <p14:creationId xmlns:p14="http://schemas.microsoft.com/office/powerpoint/2010/main" val="207045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850704-F52C-44AC-885D-D565A2537470}" type="datetimeFigureOut">
              <a:rPr lang="sv-SE" smtClean="0"/>
              <a:t>2016-05-30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67BFF3E-1915-42C8-8863-ABC95BD014B9}" type="slidenum">
              <a:rPr lang="sv-SE" smtClean="0"/>
              <a:t>‹#›</a:t>
            </a:fld>
            <a:endParaRPr lang="sv-SE"/>
          </a:p>
        </p:txBody>
      </p:sp>
    </p:spTree>
    <p:extLst>
      <p:ext uri="{BB962C8B-B14F-4D97-AF65-F5344CB8AC3E}">
        <p14:creationId xmlns:p14="http://schemas.microsoft.com/office/powerpoint/2010/main" val="351862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850704-F52C-44AC-885D-D565A2537470}" type="datetimeFigureOut">
              <a:rPr lang="sv-SE" smtClean="0"/>
              <a:t>2016-05-30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67BFF3E-1915-42C8-8863-ABC95BD014B9}" type="slidenum">
              <a:rPr lang="sv-SE" smtClean="0"/>
              <a:t>‹#›</a:t>
            </a:fld>
            <a:endParaRPr lang="sv-SE"/>
          </a:p>
        </p:txBody>
      </p:sp>
    </p:spTree>
    <p:extLst>
      <p:ext uri="{BB962C8B-B14F-4D97-AF65-F5344CB8AC3E}">
        <p14:creationId xmlns:p14="http://schemas.microsoft.com/office/powerpoint/2010/main" val="266288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5850704-F52C-44AC-885D-D565A2537470}" type="datetimeFigureOut">
              <a:rPr lang="sv-SE" smtClean="0"/>
              <a:t>2016-05-30</a:t>
            </a:fld>
            <a:endParaRPr lang="sv-S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sv-S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67BFF3E-1915-42C8-8863-ABC95BD014B9}" type="slidenum">
              <a:rPr lang="sv-SE" smtClean="0"/>
              <a:t>‹#›</a:t>
            </a:fld>
            <a:endParaRPr lang="sv-SE"/>
          </a:p>
        </p:txBody>
      </p:sp>
    </p:spTree>
    <p:extLst>
      <p:ext uri="{BB962C8B-B14F-4D97-AF65-F5344CB8AC3E}">
        <p14:creationId xmlns:p14="http://schemas.microsoft.com/office/powerpoint/2010/main" val="22130317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Relationship Id="rId2" Type="http://schemas.openxmlformats.org/officeDocument/2006/relationships/image" Target="../media/image11.jpe"/><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10207"/>
            <a:ext cx="8001000" cy="3510455"/>
          </a:xfrm>
        </p:spPr>
        <p:txBody>
          <a:bodyPr>
            <a:normAutofit fontScale="90000"/>
          </a:bodyPr>
          <a:lstStyle/>
          <a:p>
            <a:r>
              <a:rPr lang="sv-SE" dirty="0" smtClean="0"/>
              <a:t>Spelarutbildningsplan Luleå Sportklubb</a:t>
            </a:r>
            <a:br>
              <a:rPr lang="sv-SE" dirty="0" smtClean="0"/>
            </a:br>
            <a:r>
              <a:rPr lang="sv-SE" dirty="0" smtClean="0"/>
              <a:t/>
            </a:r>
            <a:br>
              <a:rPr lang="sv-SE" dirty="0" smtClean="0"/>
            </a:br>
            <a:r>
              <a:rPr lang="sv-SE" sz="2200" i="1" dirty="0" smtClean="0">
                <a:latin typeface="Baskerville Old Face" panose="02020602080505020303" pitchFamily="18" charset="0"/>
              </a:rPr>
              <a:t>-Så många som möjligt</a:t>
            </a:r>
            <a:br>
              <a:rPr lang="sv-SE" sz="2200" i="1" dirty="0" smtClean="0">
                <a:latin typeface="Baskerville Old Face" panose="02020602080505020303" pitchFamily="18" charset="0"/>
              </a:rPr>
            </a:br>
            <a:r>
              <a:rPr lang="sv-SE" sz="2200" i="1" dirty="0" smtClean="0">
                <a:latin typeface="Baskerville Old Face" panose="02020602080505020303" pitchFamily="18" charset="0"/>
              </a:rPr>
              <a:t>-Så Länge som möjligt</a:t>
            </a:r>
            <a:br>
              <a:rPr lang="sv-SE" sz="2200" i="1" dirty="0" smtClean="0">
                <a:latin typeface="Baskerville Old Face" panose="02020602080505020303" pitchFamily="18" charset="0"/>
              </a:rPr>
            </a:br>
            <a:r>
              <a:rPr lang="sv-SE" sz="2200" i="1" dirty="0" smtClean="0">
                <a:latin typeface="Baskerville Old Face" panose="02020602080505020303" pitchFamily="18" charset="0"/>
              </a:rPr>
              <a:t>- Så bra som möjligt</a:t>
            </a:r>
            <a:r>
              <a:rPr lang="sv-SE" sz="3200" dirty="0" smtClean="0"/>
              <a:t/>
            </a:r>
            <a:br>
              <a:rPr lang="sv-SE" sz="3200" dirty="0" smtClean="0"/>
            </a:br>
            <a:endParaRPr lang="sv-SE" dirty="0"/>
          </a:p>
        </p:txBody>
      </p:sp>
      <p:sp>
        <p:nvSpPr>
          <p:cNvPr id="3" name="Subtitle 2"/>
          <p:cNvSpPr>
            <a:spLocks noGrp="1"/>
          </p:cNvSpPr>
          <p:nvPr>
            <p:ph type="subTitle" idx="1"/>
          </p:nvPr>
        </p:nvSpPr>
        <p:spPr/>
        <p:txBody>
          <a:bodyPr/>
          <a:lstStyle/>
          <a:p>
            <a:r>
              <a:rPr lang="sv-SE" dirty="0" smtClean="0"/>
              <a:t>Sammanfattning &amp; Principer</a:t>
            </a:r>
            <a:endParaRPr lang="sv-SE" dirty="0"/>
          </a:p>
        </p:txBody>
      </p:sp>
    </p:spTree>
    <p:extLst>
      <p:ext uri="{BB962C8B-B14F-4D97-AF65-F5344CB8AC3E}">
        <p14:creationId xmlns:p14="http://schemas.microsoft.com/office/powerpoint/2010/main" val="3435013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a:xfrm>
            <a:off x="673326" y="1393373"/>
            <a:ext cx="8534400" cy="4963884"/>
          </a:xfrm>
        </p:spPr>
        <p:txBody>
          <a:bodyPr>
            <a:normAutofit fontScale="92500" lnSpcReduction="10000"/>
          </a:bodyPr>
          <a:lstStyle/>
          <a:p>
            <a:pPr lvl="6"/>
            <a:endParaRPr lang="sv-SE" sz="2400" b="1" dirty="0" smtClean="0"/>
          </a:p>
          <a:p>
            <a:pPr lvl="6"/>
            <a:endParaRPr lang="sv-SE" sz="2400" b="1" dirty="0"/>
          </a:p>
          <a:p>
            <a:pPr lvl="6"/>
            <a:endParaRPr lang="sv-SE" sz="2400" b="1" dirty="0" smtClean="0"/>
          </a:p>
          <a:p>
            <a:pPr lvl="6"/>
            <a:r>
              <a:rPr lang="sv-SE" sz="2400" b="1" dirty="0" smtClean="0"/>
              <a:t>Övningar för Spelförståelse</a:t>
            </a:r>
            <a:r>
              <a:rPr lang="sv-SE" sz="2000" b="1" dirty="0" smtClean="0"/>
              <a:t>:</a:t>
            </a:r>
          </a:p>
          <a:p>
            <a:pPr marL="2743200" lvl="6" indent="0">
              <a:buNone/>
            </a:pPr>
            <a:endParaRPr lang="sv-SE" dirty="0" smtClean="0"/>
          </a:p>
          <a:p>
            <a:pPr marL="2743200" lvl="6" indent="0">
              <a:buNone/>
            </a:pPr>
            <a:endParaRPr lang="sv-SE" dirty="0" smtClean="0"/>
          </a:p>
          <a:p>
            <a:r>
              <a:rPr lang="sv-SE" dirty="0" smtClean="0"/>
              <a:t>Jägarboll</a:t>
            </a:r>
          </a:p>
          <a:p>
            <a:r>
              <a:rPr lang="sv-SE" dirty="0" smtClean="0"/>
              <a:t>Koordination med flera moment</a:t>
            </a:r>
          </a:p>
          <a:p>
            <a:r>
              <a:rPr lang="sv-SE" dirty="0" smtClean="0"/>
              <a:t>Passningsövningar där man måste ha perception</a:t>
            </a:r>
          </a:p>
          <a:p>
            <a:r>
              <a:rPr lang="sv-SE" dirty="0" smtClean="0"/>
              <a:t>Spel med flera bollar </a:t>
            </a:r>
          </a:p>
          <a:p>
            <a:r>
              <a:rPr lang="sv-SE" dirty="0" smtClean="0"/>
              <a:t>Spel där man får både anfalla och försvara</a:t>
            </a:r>
          </a:p>
          <a:p>
            <a:r>
              <a:rPr lang="sv-SE" smtClean="0"/>
              <a:t>Små-lagsspel med många beslut</a:t>
            </a:r>
            <a:endParaRPr lang="sv-SE" dirty="0" smtClean="0"/>
          </a:p>
          <a:p>
            <a:endParaRPr lang="sv-SE" dirty="0" smtClean="0"/>
          </a:p>
          <a:p>
            <a:endParaRPr lang="sv-SE" dirty="0" smtClean="0"/>
          </a:p>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796" y="3968523"/>
            <a:ext cx="1428750" cy="1990725"/>
          </a:xfrm>
          <a:prstGeom prst="rect">
            <a:avLst/>
          </a:prstGeom>
        </p:spPr>
      </p:pic>
    </p:spTree>
    <p:extLst>
      <p:ext uri="{BB962C8B-B14F-4D97-AF65-F5344CB8AC3E}">
        <p14:creationId xmlns:p14="http://schemas.microsoft.com/office/powerpoint/2010/main" val="260727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030" y="3054712"/>
            <a:ext cx="3357460" cy="175825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658" y="2884714"/>
            <a:ext cx="3496513" cy="1935736"/>
          </a:xfrm>
          <a:prstGeom prst="rect">
            <a:avLst/>
          </a:prstGeom>
        </p:spPr>
      </p:pic>
      <p:sp>
        <p:nvSpPr>
          <p:cNvPr id="7" name="Rectangle 6"/>
          <p:cNvSpPr/>
          <p:nvPr/>
        </p:nvSpPr>
        <p:spPr>
          <a:xfrm>
            <a:off x="3010508" y="559030"/>
            <a:ext cx="2900153" cy="523220"/>
          </a:xfrm>
          <a:prstGeom prst="rect">
            <a:avLst/>
          </a:prstGeom>
          <a:noFill/>
        </p:spPr>
        <p:txBody>
          <a:bodyPr wrap="none" lIns="91440" tIns="45720" rIns="91440" bIns="45720">
            <a:spAutoFit/>
          </a:bodyPr>
          <a:lstStyle/>
          <a:p>
            <a:pPr algn="ctr"/>
            <a:r>
              <a:rPr lang="en-US" sz="2800" b="1" cap="none" spc="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Tema-Träningar</a:t>
            </a:r>
            <a:endParaRPr lang="en-U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TextBox 7"/>
          <p:cNvSpPr txBox="1"/>
          <p:nvPr/>
        </p:nvSpPr>
        <p:spPr>
          <a:xfrm>
            <a:off x="1544491" y="2376535"/>
            <a:ext cx="1085554" cy="369332"/>
          </a:xfrm>
          <a:prstGeom prst="rect">
            <a:avLst/>
          </a:prstGeom>
          <a:noFill/>
        </p:spPr>
        <p:txBody>
          <a:bodyPr wrap="none" rtlCol="0">
            <a:spAutoFit/>
          </a:bodyPr>
          <a:lstStyle/>
          <a:p>
            <a:r>
              <a:rPr lang="sv-SE" dirty="0" smtClean="0">
                <a:solidFill>
                  <a:schemeClr val="accent1"/>
                </a:solidFill>
              </a:rPr>
              <a:t>Nivå 3-4</a:t>
            </a:r>
            <a:endParaRPr lang="sv-SE" dirty="0">
              <a:solidFill>
                <a:schemeClr val="accent1"/>
              </a:solidFill>
            </a:endParaRPr>
          </a:p>
        </p:txBody>
      </p:sp>
      <p:sp>
        <p:nvSpPr>
          <p:cNvPr id="9" name="TextBox 8"/>
          <p:cNvSpPr txBox="1"/>
          <p:nvPr/>
        </p:nvSpPr>
        <p:spPr>
          <a:xfrm>
            <a:off x="6162595" y="2326980"/>
            <a:ext cx="1085554" cy="369332"/>
          </a:xfrm>
          <a:prstGeom prst="rect">
            <a:avLst/>
          </a:prstGeom>
          <a:noFill/>
        </p:spPr>
        <p:txBody>
          <a:bodyPr wrap="none" rtlCol="0">
            <a:spAutoFit/>
          </a:bodyPr>
          <a:lstStyle/>
          <a:p>
            <a:r>
              <a:rPr lang="sv-SE" dirty="0" smtClean="0">
                <a:solidFill>
                  <a:schemeClr val="accent1"/>
                </a:solidFill>
              </a:rPr>
              <a:t>Nivå 1-2</a:t>
            </a:r>
            <a:endParaRPr lang="sv-SE" dirty="0">
              <a:solidFill>
                <a:schemeClr val="accent1"/>
              </a:solidFill>
            </a:endParaRPr>
          </a:p>
        </p:txBody>
      </p:sp>
    </p:spTree>
    <p:extLst>
      <p:ext uri="{BB962C8B-B14F-4D97-AF65-F5344CB8AC3E}">
        <p14:creationId xmlns:p14="http://schemas.microsoft.com/office/powerpoint/2010/main" val="3957073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Grundförutsättningar</a:t>
            </a:r>
            <a:endParaRPr lang="sv-SE" dirty="0"/>
          </a:p>
        </p:txBody>
      </p:sp>
      <p:sp>
        <p:nvSpPr>
          <p:cNvPr id="3" name="Content Placeholder 2"/>
          <p:cNvSpPr>
            <a:spLocks noGrp="1"/>
          </p:cNvSpPr>
          <p:nvPr>
            <p:ph idx="1"/>
          </p:nvPr>
        </p:nvSpPr>
        <p:spPr/>
        <p:txBody>
          <a:bodyPr/>
          <a:lstStyle/>
          <a:p>
            <a:pPr algn="just">
              <a:lnSpc>
                <a:spcPct val="90000"/>
              </a:lnSpc>
              <a:spcBef>
                <a:spcPct val="50000"/>
              </a:spcBef>
              <a:buFont typeface="Wingdings" pitchFamily="2" charset="2"/>
              <a:buChar char="Ø"/>
            </a:pPr>
            <a:r>
              <a:rPr lang="sv-SE" altLang="sv-SE" b="1" dirty="0">
                <a:solidFill>
                  <a:schemeClr val="tx1"/>
                </a:solidFill>
              </a:rPr>
              <a:t>Utgå från matchen </a:t>
            </a:r>
            <a:r>
              <a:rPr lang="sv-SE" altLang="sv-SE" dirty="0">
                <a:solidFill>
                  <a:schemeClr val="tx1"/>
                </a:solidFill>
              </a:rPr>
              <a:t>när ni planerar träningen. Analysera vilka delar av ert spel som fungerar bra och mindre bra och gör träningar utifrån det. Glöm inte bort att träna på det ni är bra på!</a:t>
            </a:r>
          </a:p>
          <a:p>
            <a:pPr algn="just">
              <a:lnSpc>
                <a:spcPct val="90000"/>
              </a:lnSpc>
              <a:spcBef>
                <a:spcPct val="50000"/>
              </a:spcBef>
              <a:buFont typeface="Wingdings" pitchFamily="2" charset="2"/>
              <a:buChar char="Ø"/>
            </a:pPr>
            <a:r>
              <a:rPr lang="sv-SE" altLang="sv-SE" b="1" dirty="0">
                <a:solidFill>
                  <a:schemeClr val="tx1"/>
                </a:solidFill>
              </a:rPr>
              <a:t>Minst 50 % av träningen ska vara spel i någon form</a:t>
            </a:r>
            <a:r>
              <a:rPr lang="sv-SE" altLang="sv-SE" dirty="0">
                <a:solidFill>
                  <a:schemeClr val="tx1"/>
                </a:solidFill>
              </a:rPr>
              <a:t>. Gör enkla, funktionella och matchlika övningar. För att låta spelarna ta beslut även under träning är det viktigt med övningar där det finns både medspelare och motståndare att förhålla sig till.</a:t>
            </a:r>
          </a:p>
          <a:p>
            <a:pPr algn="just">
              <a:lnSpc>
                <a:spcPct val="90000"/>
              </a:lnSpc>
              <a:spcBef>
                <a:spcPct val="50000"/>
              </a:spcBef>
              <a:buFont typeface="Wingdings" pitchFamily="2" charset="2"/>
              <a:buChar char="Ø"/>
            </a:pPr>
            <a:r>
              <a:rPr lang="sv-SE" altLang="sv-SE" b="1" dirty="0" err="1">
                <a:solidFill>
                  <a:schemeClr val="tx1"/>
                </a:solidFill>
              </a:rPr>
              <a:t>Guided</a:t>
            </a:r>
            <a:r>
              <a:rPr lang="sv-SE" altLang="sv-SE" b="1" dirty="0">
                <a:solidFill>
                  <a:schemeClr val="tx1"/>
                </a:solidFill>
              </a:rPr>
              <a:t> </a:t>
            </a:r>
            <a:r>
              <a:rPr lang="sv-SE" altLang="sv-SE" b="1" dirty="0" err="1">
                <a:solidFill>
                  <a:schemeClr val="tx1"/>
                </a:solidFill>
              </a:rPr>
              <a:t>discovery</a:t>
            </a:r>
            <a:r>
              <a:rPr lang="sv-SE" altLang="sv-SE" dirty="0">
                <a:solidFill>
                  <a:schemeClr val="tx1"/>
                </a:solidFill>
              </a:rPr>
              <a:t>, Ge inte spelarna alla svaren utan låt dom själva ta beslut och komma på lösningar genom att ställa frågor.</a:t>
            </a:r>
          </a:p>
          <a:p>
            <a:endParaRPr lang="sv-SE" dirty="0">
              <a:solidFill>
                <a:schemeClr val="tx1"/>
              </a:solidFill>
            </a:endParaRPr>
          </a:p>
        </p:txBody>
      </p:sp>
    </p:spTree>
    <p:extLst>
      <p:ext uri="{BB962C8B-B14F-4D97-AF65-F5344CB8AC3E}">
        <p14:creationId xmlns:p14="http://schemas.microsoft.com/office/powerpoint/2010/main" val="597320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Spelarutbildningsplan </a:t>
            </a:r>
            <a:br>
              <a:rPr lang="sv-SE" dirty="0" smtClean="0"/>
            </a:br>
            <a:r>
              <a:rPr lang="sv-SE" dirty="0" smtClean="0"/>
              <a:t>2. Lära för att träna 9-12 år</a:t>
            </a:r>
            <a:endParaRPr lang="sv-S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2351" y="1173130"/>
            <a:ext cx="5570149" cy="3127407"/>
          </a:xfrm>
        </p:spPr>
      </p:pic>
    </p:spTree>
    <p:extLst>
      <p:ext uri="{BB962C8B-B14F-4D97-AF65-F5344CB8AC3E}">
        <p14:creationId xmlns:p14="http://schemas.microsoft.com/office/powerpoint/2010/main" val="957737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altLang="sv-SE" dirty="0" smtClean="0"/>
              <a:t>Träningen </a:t>
            </a:r>
            <a:r>
              <a:rPr lang="sv-SE" dirty="0" smtClean="0"/>
              <a:t>i </a:t>
            </a:r>
            <a:r>
              <a:rPr lang="sv-SE" dirty="0"/>
              <a:t>nivå </a:t>
            </a:r>
            <a:r>
              <a:rPr lang="sv-SE" dirty="0" smtClean="0"/>
              <a:t>2 (9-12 </a:t>
            </a:r>
            <a:r>
              <a:rPr lang="sv-SE" dirty="0"/>
              <a:t>år)</a:t>
            </a: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ü"/>
            </a:pPr>
            <a:r>
              <a:rPr lang="sv-SE" altLang="sv-SE" dirty="0"/>
              <a:t>50 % av träningen bör vara spel i någon form.</a:t>
            </a:r>
          </a:p>
          <a:p>
            <a:pPr>
              <a:buFont typeface="Wingdings" pitchFamily="2" charset="2"/>
              <a:buChar char="ü"/>
            </a:pPr>
            <a:r>
              <a:rPr lang="sv-SE" altLang="sv-SE" dirty="0"/>
              <a:t>50 % av träningen bör vara koordination, rörelse och teknik.</a:t>
            </a:r>
          </a:p>
          <a:p>
            <a:pPr>
              <a:buFont typeface="Wingdings" pitchFamily="2" charset="2"/>
              <a:buChar char="ü"/>
            </a:pPr>
            <a:r>
              <a:rPr lang="sv-SE" altLang="sv-SE" dirty="0"/>
              <a:t>Variation.</a:t>
            </a:r>
          </a:p>
          <a:p>
            <a:pPr>
              <a:buFont typeface="Wingdings" pitchFamily="2" charset="2"/>
              <a:buChar char="ü"/>
            </a:pPr>
            <a:r>
              <a:rPr lang="sv-SE" altLang="sv-SE" dirty="0"/>
              <a:t>Enkla övningar.</a:t>
            </a:r>
          </a:p>
          <a:p>
            <a:pPr>
              <a:buFont typeface="Wingdings" pitchFamily="2" charset="2"/>
              <a:buChar char="ü"/>
            </a:pPr>
            <a:r>
              <a:rPr lang="sv-SE" altLang="sv-SE" dirty="0"/>
              <a:t>Små ytor.</a:t>
            </a:r>
          </a:p>
          <a:p>
            <a:pPr>
              <a:buFont typeface="Wingdings" pitchFamily="2" charset="2"/>
              <a:buChar char="ü"/>
            </a:pPr>
            <a:r>
              <a:rPr lang="sv-SE" altLang="sv-SE" dirty="0"/>
              <a:t>Få spelare per lag/grupp.</a:t>
            </a:r>
          </a:p>
          <a:p>
            <a:pPr>
              <a:buFont typeface="Wingdings" pitchFamily="2" charset="2"/>
              <a:buChar char="ü"/>
            </a:pPr>
            <a:r>
              <a:rPr lang="sv-SE" altLang="sv-SE" dirty="0"/>
              <a:t>Hög aktivitet och många bollkontakter.</a:t>
            </a:r>
          </a:p>
          <a:p>
            <a:pPr>
              <a:buFont typeface="Wingdings" pitchFamily="2" charset="2"/>
              <a:buChar char="ü"/>
            </a:pPr>
            <a:r>
              <a:rPr lang="sv-SE" altLang="sv-SE" dirty="0"/>
              <a:t>Korta arbetsperioder.</a:t>
            </a:r>
          </a:p>
          <a:p>
            <a:pPr>
              <a:buFont typeface="Wingdings" pitchFamily="2" charset="2"/>
              <a:buChar char="ü"/>
            </a:pPr>
            <a:r>
              <a:rPr lang="sv-SE" altLang="sv-SE" dirty="0"/>
              <a:t>Fokus på prestation och att göra sitt bästa.</a:t>
            </a:r>
          </a:p>
          <a:p>
            <a:pPr>
              <a:buFont typeface="Wingdings" pitchFamily="2" charset="2"/>
              <a:buChar char="ü"/>
            </a:pPr>
            <a:r>
              <a:rPr lang="sv-SE" altLang="sv-SE" dirty="0"/>
              <a:t>Korta samlingar.</a:t>
            </a:r>
          </a:p>
          <a:p>
            <a:pPr>
              <a:buFont typeface="Wingdings" pitchFamily="2" charset="2"/>
              <a:buChar char="ü"/>
            </a:pPr>
            <a:r>
              <a:rPr lang="sv-SE" altLang="sv-SE" dirty="0" smtClean="0"/>
              <a:t>2-3 </a:t>
            </a:r>
            <a:r>
              <a:rPr lang="sv-SE" altLang="sv-SE" dirty="0"/>
              <a:t>träningar i veckan.</a:t>
            </a:r>
          </a:p>
        </p:txBody>
      </p:sp>
    </p:spTree>
    <p:extLst>
      <p:ext uri="{BB962C8B-B14F-4D97-AF65-F5344CB8AC3E}">
        <p14:creationId xmlns:p14="http://schemas.microsoft.com/office/powerpoint/2010/main" val="2633843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Spelarutbildningsplan Nivå 3</a:t>
            </a:r>
            <a:br>
              <a:rPr lang="sv-SE" dirty="0" smtClean="0"/>
            </a:br>
            <a:r>
              <a:rPr lang="sv-SE" sz="2400" dirty="0" smtClean="0"/>
              <a:t>Träna för att Lära 12-15 år</a:t>
            </a:r>
            <a:endParaRPr lang="sv-SE" sz="2400" dirty="0"/>
          </a:p>
        </p:txBody>
      </p:sp>
      <p:pic>
        <p:nvPicPr>
          <p:cNvPr id="5" name="Picture 2" descr="https://scontent-fra3-1.xx.fbcdn.net/hphotos-prn2/v/t1.0-9/547096_497095077012844_890065557_n.jpg?oh=de537f6452389388d425d8f24ff8bc3f&amp;oe=5725328A"/>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026" r="20207"/>
          <a:stretch/>
        </p:blipFill>
        <p:spPr bwMode="auto">
          <a:xfrm>
            <a:off x="2376224" y="325822"/>
            <a:ext cx="3362424" cy="38888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87391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altLang="sv-SE" dirty="0" smtClean="0"/>
              <a:t>Träningen </a:t>
            </a:r>
            <a:r>
              <a:rPr lang="sv-SE" dirty="0" smtClean="0"/>
              <a:t>i </a:t>
            </a:r>
            <a:r>
              <a:rPr lang="sv-SE" dirty="0"/>
              <a:t>nivå </a:t>
            </a:r>
            <a:r>
              <a:rPr lang="sv-SE" dirty="0" smtClean="0"/>
              <a:t>3 (12-15 </a:t>
            </a:r>
            <a:r>
              <a:rPr lang="sv-SE" dirty="0"/>
              <a:t>år)</a:t>
            </a:r>
          </a:p>
        </p:txBody>
      </p:sp>
      <p:sp>
        <p:nvSpPr>
          <p:cNvPr id="3" name="Content Placeholder 2"/>
          <p:cNvSpPr>
            <a:spLocks noGrp="1"/>
          </p:cNvSpPr>
          <p:nvPr>
            <p:ph idx="1"/>
          </p:nvPr>
        </p:nvSpPr>
        <p:spPr>
          <a:xfrm>
            <a:off x="684212" y="685800"/>
            <a:ext cx="8534400" cy="4071257"/>
          </a:xfrm>
        </p:spPr>
        <p:txBody>
          <a:bodyPr>
            <a:normAutofit fontScale="85000" lnSpcReduction="20000"/>
          </a:bodyPr>
          <a:lstStyle/>
          <a:p>
            <a:r>
              <a:rPr lang="sv-SE" b="1" dirty="0"/>
              <a:t>Träningen karaktäriseras av</a:t>
            </a:r>
          </a:p>
          <a:p>
            <a:r>
              <a:rPr lang="sv-SE" dirty="0"/>
              <a:t>• Små och stora ytor</a:t>
            </a:r>
          </a:p>
          <a:p>
            <a:r>
              <a:rPr lang="sv-SE" dirty="0"/>
              <a:t>• Korta samlingar</a:t>
            </a:r>
          </a:p>
          <a:p>
            <a:r>
              <a:rPr lang="sv-SE" dirty="0"/>
              <a:t>• Spelträning</a:t>
            </a:r>
          </a:p>
          <a:p>
            <a:r>
              <a:rPr lang="sv-SE" dirty="0"/>
              <a:t>• Variation</a:t>
            </a:r>
          </a:p>
          <a:p>
            <a:r>
              <a:rPr lang="sv-SE" dirty="0"/>
              <a:t>• Enkla övningar med fokus på kvaliteten</a:t>
            </a:r>
          </a:p>
          <a:p>
            <a:r>
              <a:rPr lang="sv-SE" dirty="0"/>
              <a:t>• Positioner under spelträningen</a:t>
            </a:r>
          </a:p>
          <a:p>
            <a:r>
              <a:rPr lang="sv-SE" dirty="0"/>
              <a:t>• Antal tränare/spelare = 1/10</a:t>
            </a:r>
          </a:p>
          <a:p>
            <a:r>
              <a:rPr lang="sv-SE" dirty="0"/>
              <a:t>• Få och flera spelare per lag/grupp</a:t>
            </a:r>
          </a:p>
          <a:p>
            <a:r>
              <a:rPr lang="sv-SE" dirty="0"/>
              <a:t>• Hög aktivitet, intensitet och </a:t>
            </a:r>
            <a:r>
              <a:rPr lang="sv-SE" dirty="0" smtClean="0"/>
              <a:t>många  bollkontakter</a:t>
            </a:r>
            <a:endParaRPr lang="sv-SE" dirty="0"/>
          </a:p>
          <a:p>
            <a:r>
              <a:rPr lang="sv-SE" dirty="0"/>
              <a:t>• Fokus på prestation och att göra sitt </a:t>
            </a:r>
            <a:r>
              <a:rPr lang="sv-SE" dirty="0" smtClean="0"/>
              <a:t>bästa</a:t>
            </a:r>
          </a:p>
          <a:p>
            <a:pPr marL="0" indent="0">
              <a:buNone/>
            </a:pPr>
            <a:r>
              <a:rPr lang="sv-SE" dirty="0"/>
              <a:t> </a:t>
            </a:r>
            <a:r>
              <a:rPr lang="sv-SE" dirty="0" smtClean="0"/>
              <a:t>       2-4 </a:t>
            </a:r>
            <a:r>
              <a:rPr lang="sv-SE" dirty="0"/>
              <a:t>träningar i veckan.</a:t>
            </a:r>
          </a:p>
          <a:p>
            <a:endParaRPr lang="sv-SE" altLang="sv-SE" dirty="0"/>
          </a:p>
        </p:txBody>
      </p:sp>
    </p:spTree>
    <p:extLst>
      <p:ext uri="{BB962C8B-B14F-4D97-AF65-F5344CB8AC3E}">
        <p14:creationId xmlns:p14="http://schemas.microsoft.com/office/powerpoint/2010/main" val="436301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Spelarutbildningsplan  Nivå 4  </a:t>
            </a:r>
            <a:r>
              <a:rPr lang="sv-SE" sz="2000" dirty="0" smtClean="0"/>
              <a:t>Träna för att prestera 15-19 år</a:t>
            </a:r>
            <a:endParaRPr lang="sv-SE"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6147" y="1407167"/>
            <a:ext cx="3810532" cy="2172003"/>
          </a:xfrm>
        </p:spPr>
      </p:pic>
    </p:spTree>
    <p:extLst>
      <p:ext uri="{BB962C8B-B14F-4D97-AF65-F5344CB8AC3E}">
        <p14:creationId xmlns:p14="http://schemas.microsoft.com/office/powerpoint/2010/main" val="1184613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a:xfrm>
            <a:off x="652681" y="788277"/>
            <a:ext cx="8534400" cy="5002924"/>
          </a:xfrm>
        </p:spPr>
        <p:txBody>
          <a:bodyPr>
            <a:normAutofit fontScale="25000" lnSpcReduction="20000"/>
          </a:bodyPr>
          <a:lstStyle/>
          <a:p>
            <a:endParaRPr lang="sv-SE" sz="4800" dirty="0" smtClean="0"/>
          </a:p>
          <a:p>
            <a:endParaRPr lang="sv-SE" sz="4800" dirty="0"/>
          </a:p>
          <a:p>
            <a:endParaRPr lang="sv-SE" sz="4800" dirty="0" smtClean="0"/>
          </a:p>
          <a:p>
            <a:r>
              <a:rPr lang="sv-SE" sz="7200" b="1" dirty="0" smtClean="0"/>
              <a:t>Enligt </a:t>
            </a:r>
            <a:r>
              <a:rPr lang="sv-SE" sz="7200" b="1" dirty="0"/>
              <a:t>Svenska Fotbollförbundets spelarutbildningsplan innefattar nivå 4 15-19 åringar och nivån kallas för</a:t>
            </a:r>
          </a:p>
          <a:p>
            <a:pPr marL="0" indent="0">
              <a:buNone/>
            </a:pPr>
            <a:r>
              <a:rPr lang="sv-SE" sz="7200" b="1" dirty="0" smtClean="0"/>
              <a:t>                           ”</a:t>
            </a:r>
            <a:r>
              <a:rPr lang="sv-SE" sz="7200" b="1" dirty="0"/>
              <a:t>träna för att prestera</a:t>
            </a:r>
            <a:r>
              <a:rPr lang="sv-SE" sz="7200" b="1" dirty="0" smtClean="0"/>
              <a:t>”.</a:t>
            </a:r>
          </a:p>
          <a:p>
            <a:r>
              <a:rPr lang="sv-SE" sz="7200" b="1" dirty="0" smtClean="0"/>
              <a:t> </a:t>
            </a:r>
            <a:r>
              <a:rPr lang="sv-SE" sz="7200" b="1" dirty="0"/>
              <a:t>På nivå 4 börjar spelarna att se och förstå helheten i fotboll och det är </a:t>
            </a:r>
            <a:r>
              <a:rPr lang="sv-SE" sz="7200" b="1" dirty="0" smtClean="0"/>
              <a:t>  det </a:t>
            </a:r>
            <a:r>
              <a:rPr lang="sv-SE" sz="7200" b="1" dirty="0"/>
              <a:t>lagom </a:t>
            </a:r>
            <a:r>
              <a:rPr lang="sv-SE" sz="7200" b="1" dirty="0" smtClean="0"/>
              <a:t>att   introducera  omställning  och skillnaden mellan kontring/uppbyggnad och  återerövring/förhindra</a:t>
            </a:r>
            <a:r>
              <a:rPr lang="sv-SE" sz="7200" b="1" dirty="0"/>
              <a:t> </a:t>
            </a:r>
            <a:r>
              <a:rPr lang="sv-SE" sz="7200" b="1" dirty="0" smtClean="0"/>
              <a:t>uppbyggnad</a:t>
            </a:r>
            <a:r>
              <a:rPr lang="sv-SE" sz="7200" b="1" dirty="0"/>
              <a:t>. </a:t>
            </a:r>
            <a:r>
              <a:rPr lang="sv-SE" sz="7200" b="1" dirty="0" smtClean="0"/>
              <a:t>   </a:t>
            </a:r>
          </a:p>
          <a:p>
            <a:r>
              <a:rPr lang="sv-SE" sz="7200" b="1" dirty="0" smtClean="0"/>
              <a:t> På </a:t>
            </a:r>
            <a:r>
              <a:rPr lang="sv-SE" sz="7200" b="1" dirty="0"/>
              <a:t>nivå 4 ska målvakterna vara specialiserade som målvakter. </a:t>
            </a:r>
            <a:endParaRPr lang="sv-SE" sz="7200" b="1" dirty="0" smtClean="0"/>
          </a:p>
          <a:p>
            <a:endParaRPr lang="sv-SE" sz="7200" b="1" dirty="0"/>
          </a:p>
          <a:p>
            <a:r>
              <a:rPr lang="sv-SE" sz="7200" b="1" dirty="0" smtClean="0"/>
              <a:t>Verksamheten </a:t>
            </a:r>
            <a:r>
              <a:rPr lang="sv-SE" sz="7200" b="1" dirty="0"/>
              <a:t>bör </a:t>
            </a:r>
            <a:r>
              <a:rPr lang="sv-SE" sz="7200" b="1" dirty="0" smtClean="0"/>
              <a:t>anpassas  efter </a:t>
            </a:r>
            <a:r>
              <a:rPr lang="sv-SE" sz="7200" b="1" dirty="0"/>
              <a:t>detta och nedan följer lite fakta kring ungdomarnas utveckling på nivå 4 samt tips till ledaren:</a:t>
            </a:r>
          </a:p>
          <a:p>
            <a:pPr marL="0" indent="0">
              <a:buNone/>
            </a:pPr>
            <a:r>
              <a:rPr lang="sv-SE" sz="5600" dirty="0"/>
              <a:t/>
            </a:r>
            <a:br>
              <a:rPr lang="sv-SE" sz="5600" dirty="0"/>
            </a:br>
            <a:endParaRPr lang="sv-SE" sz="5600" dirty="0" smtClean="0"/>
          </a:p>
          <a:p>
            <a:r>
              <a:rPr lang="sv-SE" dirty="0"/>
              <a:t/>
            </a:r>
            <a:br>
              <a:rPr lang="sv-SE" dirty="0"/>
            </a:br>
            <a:endParaRPr lang="sv-SE" sz="4800" dirty="0" smtClean="0"/>
          </a:p>
          <a:p>
            <a:pPr marL="0" indent="0">
              <a:buNone/>
            </a:pPr>
            <a:r>
              <a:rPr lang="sv-SE" sz="4800" b="1" dirty="0"/>
              <a:t> </a:t>
            </a:r>
            <a:r>
              <a:rPr lang="sv-SE" sz="4800" b="1" dirty="0" smtClean="0"/>
              <a:t>    </a:t>
            </a:r>
          </a:p>
          <a:p>
            <a:r>
              <a:rPr lang="sv-SE" dirty="0"/>
              <a:t/>
            </a:r>
            <a:br>
              <a:rPr lang="sv-SE" dirty="0"/>
            </a:br>
            <a:r>
              <a:rPr lang="sv-SE" dirty="0"/>
              <a:t> </a:t>
            </a:r>
          </a:p>
          <a:p>
            <a:r>
              <a:rPr lang="sv-SE" dirty="0"/>
              <a:t> </a:t>
            </a:r>
          </a:p>
          <a:p>
            <a:r>
              <a:rPr lang="sv-SE" dirty="0"/>
              <a:t> </a:t>
            </a:r>
          </a:p>
          <a:p>
            <a:r>
              <a:rPr lang="sv-SE" dirty="0"/>
              <a:t/>
            </a:r>
            <a:br>
              <a:rPr lang="sv-SE" dirty="0"/>
            </a:br>
            <a:endParaRPr lang="sv-SE" dirty="0"/>
          </a:p>
        </p:txBody>
      </p:sp>
    </p:spTree>
    <p:extLst>
      <p:ext uri="{BB962C8B-B14F-4D97-AF65-F5344CB8AC3E}">
        <p14:creationId xmlns:p14="http://schemas.microsoft.com/office/powerpoint/2010/main" val="1354607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412828"/>
            <a:ext cx="8534400" cy="581571"/>
          </a:xfrm>
        </p:spPr>
        <p:txBody>
          <a:bodyPr>
            <a:normAutofit fontScale="90000"/>
          </a:bodyPr>
          <a:lstStyle/>
          <a:p>
            <a:r>
              <a:rPr lang="sv-SE" dirty="0" smtClean="0"/>
              <a:t>Nivå 4 </a:t>
            </a:r>
            <a:endParaRPr lang="sv-SE" dirty="0"/>
          </a:p>
        </p:txBody>
      </p:sp>
      <p:sp>
        <p:nvSpPr>
          <p:cNvPr id="3" name="Content Placeholder 2"/>
          <p:cNvSpPr>
            <a:spLocks noGrp="1"/>
          </p:cNvSpPr>
          <p:nvPr>
            <p:ph idx="1"/>
          </p:nvPr>
        </p:nvSpPr>
        <p:spPr>
          <a:xfrm>
            <a:off x="684212" y="210208"/>
            <a:ext cx="8534400" cy="4656082"/>
          </a:xfrm>
        </p:spPr>
        <p:txBody>
          <a:bodyPr>
            <a:noAutofit/>
          </a:bodyPr>
          <a:lstStyle/>
          <a:p>
            <a:endParaRPr lang="sv-SE" sz="1400" dirty="0" smtClean="0"/>
          </a:p>
          <a:p>
            <a:r>
              <a:rPr lang="sv-SE" sz="1400" b="1" dirty="0" smtClean="0"/>
              <a:t>Träningen</a:t>
            </a:r>
            <a:endParaRPr lang="sv-SE" sz="1400" dirty="0"/>
          </a:p>
          <a:p>
            <a:r>
              <a:rPr lang="sv-SE" sz="1400" dirty="0"/>
              <a:t>50 % av träningen bör vara spel i någon form.</a:t>
            </a:r>
          </a:p>
          <a:p>
            <a:r>
              <a:rPr lang="sv-SE" sz="1400" dirty="0"/>
              <a:t>50 % av träningen bör vara koordination, rörelse och teknik.</a:t>
            </a:r>
          </a:p>
          <a:p>
            <a:r>
              <a:rPr lang="sv-SE" sz="1400" dirty="0"/>
              <a:t>Spelträning.</a:t>
            </a:r>
          </a:p>
          <a:p>
            <a:r>
              <a:rPr lang="sv-SE" sz="1400" dirty="0"/>
              <a:t>Variation.</a:t>
            </a:r>
          </a:p>
          <a:p>
            <a:r>
              <a:rPr lang="sv-SE" sz="1400" dirty="0"/>
              <a:t>Enkla övningar med fokus på kvalitén.</a:t>
            </a:r>
          </a:p>
          <a:p>
            <a:r>
              <a:rPr lang="sv-SE" sz="1400" dirty="0"/>
              <a:t>Positionsanpassad träning.</a:t>
            </a:r>
          </a:p>
          <a:p>
            <a:r>
              <a:rPr lang="sv-SE" sz="1400" dirty="0"/>
              <a:t>Taktisk träning förekommer.</a:t>
            </a:r>
          </a:p>
          <a:p>
            <a:r>
              <a:rPr lang="sv-SE" sz="1400" dirty="0"/>
              <a:t>Små och stora ytor.</a:t>
            </a:r>
          </a:p>
          <a:p>
            <a:r>
              <a:rPr lang="sv-SE" sz="1400" dirty="0"/>
              <a:t>Få och flera spelare per lag/grupp.</a:t>
            </a:r>
          </a:p>
          <a:p>
            <a:r>
              <a:rPr lang="sv-SE" sz="1400" dirty="0"/>
              <a:t>Hög aktivitet, intensitet och många bollkontakter.</a:t>
            </a:r>
          </a:p>
          <a:p>
            <a:r>
              <a:rPr lang="sv-SE" sz="1400" dirty="0"/>
              <a:t>Korta och långa arbetsperioder.</a:t>
            </a:r>
          </a:p>
          <a:p>
            <a:r>
              <a:rPr lang="sv-SE" sz="1400" dirty="0"/>
              <a:t>Korta samlingar.</a:t>
            </a:r>
          </a:p>
          <a:p>
            <a:r>
              <a:rPr lang="sv-SE" sz="1400" dirty="0"/>
              <a:t>Fokus på prestation och att göra sitt bästa.</a:t>
            </a:r>
          </a:p>
          <a:p>
            <a:r>
              <a:rPr lang="sv-SE" sz="1400" dirty="0"/>
              <a:t>3-6 träningar/vecka</a:t>
            </a:r>
            <a:r>
              <a:rPr lang="sv-SE" sz="1400" dirty="0" smtClean="0"/>
              <a:t>.</a:t>
            </a:r>
            <a:endParaRPr lang="sv-SE" sz="1400" dirty="0"/>
          </a:p>
        </p:txBody>
      </p:sp>
    </p:spTree>
    <p:extLst>
      <p:ext uri="{BB962C8B-B14F-4D97-AF65-F5344CB8AC3E}">
        <p14:creationId xmlns:p14="http://schemas.microsoft.com/office/powerpoint/2010/main" val="1452655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Vad är fotboll?</a:t>
            </a:r>
            <a:endParaRPr lang="sv-SE" dirty="0"/>
          </a:p>
        </p:txBody>
      </p:sp>
      <p:pic>
        <p:nvPicPr>
          <p:cNvPr id="6" name="Bildobjekt 1" descr="Fotboll.pn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44044" y="685800"/>
            <a:ext cx="3614738"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218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altLang="sv-SE" dirty="0" smtClean="0"/>
              <a:t>TRänarstil </a:t>
            </a:r>
            <a:r>
              <a:rPr lang="sv-SE" dirty="0" smtClean="0"/>
              <a:t>i </a:t>
            </a:r>
            <a:r>
              <a:rPr lang="sv-SE" dirty="0"/>
              <a:t>nivå </a:t>
            </a:r>
            <a:r>
              <a:rPr lang="sv-SE" dirty="0" smtClean="0"/>
              <a:t>1-4</a:t>
            </a:r>
            <a:endParaRPr lang="sv-SE" dirty="0"/>
          </a:p>
        </p:txBody>
      </p:sp>
      <p:sp>
        <p:nvSpPr>
          <p:cNvPr id="3" name="Content Placeholder 2"/>
          <p:cNvSpPr>
            <a:spLocks noGrp="1"/>
          </p:cNvSpPr>
          <p:nvPr>
            <p:ph idx="1"/>
          </p:nvPr>
        </p:nvSpPr>
        <p:spPr/>
        <p:txBody>
          <a:bodyPr>
            <a:normAutofit/>
          </a:bodyPr>
          <a:lstStyle/>
          <a:p>
            <a:pPr>
              <a:buFont typeface="Wingdings" pitchFamily="2" charset="2"/>
              <a:buChar char="ü"/>
            </a:pPr>
            <a:r>
              <a:rPr lang="sv-SE" altLang="sv-SE" dirty="0"/>
              <a:t>Positiv feedback och uppmuntran.</a:t>
            </a:r>
          </a:p>
          <a:p>
            <a:pPr>
              <a:buFont typeface="Wingdings" pitchFamily="2" charset="2"/>
              <a:buChar char="ü"/>
            </a:pPr>
            <a:r>
              <a:rPr lang="sv-SE" altLang="sv-SE" dirty="0"/>
              <a:t>Ge utrymme för barnens fantasi.</a:t>
            </a:r>
          </a:p>
          <a:p>
            <a:pPr>
              <a:buFont typeface="Wingdings" pitchFamily="2" charset="2"/>
              <a:buChar char="ü"/>
            </a:pPr>
            <a:r>
              <a:rPr lang="sv-SE" altLang="sv-SE" dirty="0"/>
              <a:t>Tydliga men få anvisningar.</a:t>
            </a:r>
          </a:p>
          <a:p>
            <a:pPr>
              <a:buFont typeface="Wingdings" pitchFamily="2" charset="2"/>
              <a:buChar char="ü"/>
            </a:pPr>
            <a:r>
              <a:rPr lang="sv-SE" altLang="sv-SE" dirty="0"/>
              <a:t>Använd frågeteknik</a:t>
            </a:r>
            <a:r>
              <a:rPr lang="sv-SE" altLang="sv-SE" dirty="0" smtClean="0"/>
              <a:t>. ( Guided Discovery)</a:t>
            </a:r>
            <a:endParaRPr lang="sv-SE" altLang="sv-SE" dirty="0"/>
          </a:p>
          <a:p>
            <a:pPr>
              <a:buFont typeface="Wingdings" pitchFamily="2" charset="2"/>
              <a:buChar char="ü"/>
            </a:pPr>
            <a:r>
              <a:rPr lang="sv-SE" altLang="sv-SE" dirty="0"/>
              <a:t>Ge alla uppmärksamhet.</a:t>
            </a:r>
          </a:p>
        </p:txBody>
      </p:sp>
    </p:spTree>
    <p:extLst>
      <p:ext uri="{BB962C8B-B14F-4D97-AF65-F5344CB8AC3E}">
        <p14:creationId xmlns:p14="http://schemas.microsoft.com/office/powerpoint/2010/main" val="3052712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altLang="sv-SE" dirty="0" smtClean="0"/>
              <a:t>Matchen </a:t>
            </a:r>
            <a:r>
              <a:rPr lang="sv-SE" dirty="0" smtClean="0"/>
              <a:t>i </a:t>
            </a:r>
            <a:r>
              <a:rPr lang="sv-SE" dirty="0"/>
              <a:t>nivå </a:t>
            </a:r>
            <a:r>
              <a:rPr lang="sv-SE" dirty="0" smtClean="0"/>
              <a:t>1-4</a:t>
            </a:r>
            <a:endParaRPr lang="sv-SE" dirty="0"/>
          </a:p>
        </p:txBody>
      </p:sp>
      <p:sp>
        <p:nvSpPr>
          <p:cNvPr id="3" name="Content Placeholder 2"/>
          <p:cNvSpPr>
            <a:spLocks noGrp="1"/>
          </p:cNvSpPr>
          <p:nvPr>
            <p:ph idx="1"/>
          </p:nvPr>
        </p:nvSpPr>
        <p:spPr/>
        <p:txBody>
          <a:bodyPr>
            <a:normAutofit/>
          </a:bodyPr>
          <a:lstStyle/>
          <a:p>
            <a:r>
              <a:rPr lang="sv-SE" dirty="0"/>
              <a:t>• Rutiner och genomgångar</a:t>
            </a:r>
          </a:p>
          <a:p>
            <a:r>
              <a:rPr lang="sv-SE" dirty="0"/>
              <a:t>• Jämna matcher</a:t>
            </a:r>
          </a:p>
          <a:p>
            <a:r>
              <a:rPr lang="sv-SE" dirty="0"/>
              <a:t>• Mycket speltid, få avbytare</a:t>
            </a:r>
          </a:p>
          <a:p>
            <a:r>
              <a:rPr lang="sv-SE" dirty="0"/>
              <a:t>• Alla uttagna spelar</a:t>
            </a:r>
          </a:p>
          <a:p>
            <a:r>
              <a:rPr lang="sv-SE" dirty="0"/>
              <a:t>• ”Spela som vi tränar</a:t>
            </a:r>
            <a:r>
              <a:rPr lang="sv-SE" dirty="0" smtClean="0"/>
              <a:t>”</a:t>
            </a:r>
            <a:endParaRPr lang="sv-SE" dirty="0"/>
          </a:p>
          <a:p>
            <a:r>
              <a:rPr lang="sv-SE" dirty="0"/>
              <a:t>• Låt spelarna lösa matchsituationerna</a:t>
            </a:r>
          </a:p>
          <a:p>
            <a:r>
              <a:rPr lang="sv-SE" dirty="0"/>
              <a:t>• Fokus på prestation och att göra sitt bästa</a:t>
            </a:r>
          </a:p>
          <a:p>
            <a:r>
              <a:rPr lang="sv-SE" dirty="0"/>
              <a:t>• Fair Play</a:t>
            </a:r>
            <a:endParaRPr lang="sv-SE" altLang="sv-SE" dirty="0"/>
          </a:p>
        </p:txBody>
      </p:sp>
    </p:spTree>
    <p:extLst>
      <p:ext uri="{BB962C8B-B14F-4D97-AF65-F5344CB8AC3E}">
        <p14:creationId xmlns:p14="http://schemas.microsoft.com/office/powerpoint/2010/main" val="2615536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Din roll som ledare</a:t>
            </a:r>
            <a:endParaRPr lang="sv-SE" dirty="0"/>
          </a:p>
        </p:txBody>
      </p:sp>
      <p:sp>
        <p:nvSpPr>
          <p:cNvPr id="6" name="Content Placeholder 5"/>
          <p:cNvSpPr>
            <a:spLocks noGrp="1"/>
          </p:cNvSpPr>
          <p:nvPr>
            <p:ph sz="half" idx="2"/>
          </p:nvPr>
        </p:nvSpPr>
        <p:spPr>
          <a:xfrm>
            <a:off x="396828" y="504175"/>
            <a:ext cx="4937655" cy="3030538"/>
          </a:xfrm>
        </p:spPr>
        <p:txBody>
          <a:bodyPr/>
          <a:lstStyle/>
          <a:p>
            <a:r>
              <a:rPr lang="sv-SE" altLang="sv-SE" dirty="0"/>
              <a:t>Låt spelarna </a:t>
            </a:r>
            <a:r>
              <a:rPr lang="sv-SE" altLang="sv-SE" b="1" dirty="0"/>
              <a:t>själva</a:t>
            </a:r>
            <a:r>
              <a:rPr lang="sv-SE" altLang="sv-SE" dirty="0"/>
              <a:t> </a:t>
            </a:r>
          </a:p>
          <a:p>
            <a:pPr lvl="1"/>
            <a:r>
              <a:rPr lang="sv-SE" altLang="sv-SE" i="1" dirty="0" smtClean="0"/>
              <a:t>uppfatta</a:t>
            </a:r>
            <a:r>
              <a:rPr lang="sv-SE" altLang="sv-SE" dirty="0" smtClean="0"/>
              <a:t> </a:t>
            </a:r>
            <a:r>
              <a:rPr lang="sv-SE" altLang="sv-SE" dirty="0"/>
              <a:t>vad som händer</a:t>
            </a:r>
          </a:p>
          <a:p>
            <a:pPr lvl="1"/>
            <a:r>
              <a:rPr lang="sv-SE" altLang="sv-SE" i="1" dirty="0" smtClean="0"/>
              <a:t>värdera</a:t>
            </a:r>
            <a:r>
              <a:rPr lang="sv-SE" altLang="sv-SE" dirty="0" smtClean="0"/>
              <a:t> </a:t>
            </a:r>
            <a:r>
              <a:rPr lang="sv-SE" altLang="sv-SE" dirty="0"/>
              <a:t>sina alternativ</a:t>
            </a:r>
          </a:p>
          <a:p>
            <a:pPr lvl="1"/>
            <a:r>
              <a:rPr lang="sv-SE" altLang="sv-SE" i="1" dirty="0" smtClean="0"/>
              <a:t>besluta</a:t>
            </a:r>
            <a:r>
              <a:rPr lang="sv-SE" altLang="sv-SE" dirty="0" smtClean="0"/>
              <a:t> </a:t>
            </a:r>
            <a:r>
              <a:rPr lang="sv-SE" altLang="sv-SE" dirty="0"/>
              <a:t>vad som ska göras</a:t>
            </a:r>
          </a:p>
          <a:p>
            <a:pPr lvl="1"/>
            <a:r>
              <a:rPr lang="sv-SE" altLang="sv-SE" i="1" dirty="0" smtClean="0"/>
              <a:t>agera</a:t>
            </a:r>
            <a:r>
              <a:rPr lang="sv-SE" altLang="sv-SE" dirty="0" smtClean="0"/>
              <a:t> </a:t>
            </a:r>
            <a:r>
              <a:rPr lang="sv-SE" altLang="sv-SE" dirty="0"/>
              <a:t>utefter sitt beslut</a:t>
            </a:r>
          </a:p>
          <a:p>
            <a:endParaRPr lang="sv-SE" dirty="0"/>
          </a:p>
        </p:txBody>
      </p:sp>
      <p:pic>
        <p:nvPicPr>
          <p:cNvPr id="10" name="Bildobjekt 1" descr="Skärmavbild 2013-10-09 kl. 10.30.45.png"/>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437535" y="1456795"/>
            <a:ext cx="3139811"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837714" y="1956400"/>
            <a:ext cx="3693253" cy="2031325"/>
          </a:xfrm>
          <a:prstGeom prst="rect">
            <a:avLst/>
          </a:prstGeom>
        </p:spPr>
        <p:txBody>
          <a:bodyPr wrap="square">
            <a:spAutoFit/>
          </a:bodyPr>
          <a:lstStyle/>
          <a:p>
            <a:r>
              <a:rPr lang="sv-SE" b="1" dirty="0"/>
              <a:t>Din roll </a:t>
            </a:r>
            <a:r>
              <a:rPr lang="sv-SE" b="1" dirty="0" smtClean="0"/>
              <a:t>som </a:t>
            </a:r>
            <a:r>
              <a:rPr lang="sv-SE" b="1" dirty="0"/>
              <a:t>ledare är att i </a:t>
            </a:r>
            <a:r>
              <a:rPr lang="sv-SE" b="1" dirty="0" smtClean="0"/>
              <a:t>en </a:t>
            </a:r>
            <a:r>
              <a:rPr lang="sv-SE" b="1" dirty="0"/>
              <a:t>positiv anda </a:t>
            </a:r>
            <a:r>
              <a:rPr lang="sv-SE" b="1" dirty="0" smtClean="0"/>
              <a:t>ge </a:t>
            </a:r>
            <a:r>
              <a:rPr lang="sv-SE" b="1" dirty="0"/>
              <a:t>återkoppling både på spelarnas bra och mindre </a:t>
            </a:r>
            <a:r>
              <a:rPr lang="sv-SE" b="1" dirty="0" smtClean="0"/>
              <a:t>bra aktioner. </a:t>
            </a:r>
          </a:p>
          <a:p>
            <a:r>
              <a:rPr lang="sv-SE" b="1" dirty="0" smtClean="0"/>
              <a:t>Detta </a:t>
            </a:r>
            <a:r>
              <a:rPr lang="sv-SE" b="1" dirty="0"/>
              <a:t>kan göras </a:t>
            </a:r>
            <a:r>
              <a:rPr lang="sv-SE" b="1" dirty="0" smtClean="0"/>
              <a:t>direkt </a:t>
            </a:r>
            <a:r>
              <a:rPr lang="sv-SE" b="1" dirty="0"/>
              <a:t>när det händer (främst bra ageranden), i halvtid eller efter matchen.</a:t>
            </a:r>
          </a:p>
        </p:txBody>
      </p:sp>
    </p:spTree>
    <p:extLst>
      <p:ext uri="{BB962C8B-B14F-4D97-AF65-F5344CB8AC3E}">
        <p14:creationId xmlns:p14="http://schemas.microsoft.com/office/powerpoint/2010/main" val="1930934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4486" y="533399"/>
            <a:ext cx="6008913" cy="5856513"/>
          </a:xfrm>
        </p:spPr>
      </p:pic>
    </p:spTree>
    <p:extLst>
      <p:ext uri="{BB962C8B-B14F-4D97-AF65-F5344CB8AC3E}">
        <p14:creationId xmlns:p14="http://schemas.microsoft.com/office/powerpoint/2010/main" val="50335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9752" y="1730828"/>
            <a:ext cx="4330020" cy="20574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651" y="1060448"/>
            <a:ext cx="5499100" cy="4737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9932" y="2643186"/>
            <a:ext cx="2914650" cy="1571625"/>
          </a:xfrm>
          <a:prstGeom prst="rect">
            <a:avLst/>
          </a:prstGeom>
        </p:spPr>
      </p:pic>
    </p:spTree>
    <p:extLst>
      <p:ext uri="{BB962C8B-B14F-4D97-AF65-F5344CB8AC3E}">
        <p14:creationId xmlns:p14="http://schemas.microsoft.com/office/powerpoint/2010/main" val="324600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878286"/>
            <a:ext cx="8534400" cy="772885"/>
          </a:xfrm>
        </p:spPr>
        <p:txBody>
          <a:bodyPr>
            <a:normAutofit/>
          </a:bodyPr>
          <a:lstStyle/>
          <a:p>
            <a:endParaRPr lang="sv-SE" dirty="0"/>
          </a:p>
        </p:txBody>
      </p:sp>
      <p:sp>
        <p:nvSpPr>
          <p:cNvPr id="3" name="Content Placeholder 2"/>
          <p:cNvSpPr>
            <a:spLocks noGrp="1"/>
          </p:cNvSpPr>
          <p:nvPr>
            <p:ph idx="1"/>
          </p:nvPr>
        </p:nvSpPr>
        <p:spPr>
          <a:xfrm>
            <a:off x="662441" y="1012371"/>
            <a:ext cx="8534400" cy="5540829"/>
          </a:xfrm>
        </p:spPr>
        <p:txBody>
          <a:bodyPr>
            <a:normAutofit/>
          </a:bodyPr>
          <a:lstStyle/>
          <a:p>
            <a:pPr marL="0" indent="0">
              <a:buNone/>
            </a:pPr>
            <a:r>
              <a:rPr lang="sv-SE" sz="1600" b="1"/>
              <a:t> </a:t>
            </a:r>
            <a:r>
              <a:rPr lang="sv-SE" sz="1600" b="1" smtClean="0"/>
              <a:t>    ”</a:t>
            </a:r>
            <a:r>
              <a:rPr lang="sv-SE" sz="1600" b="1" dirty="0"/>
              <a:t>Spelaren i centrum</a:t>
            </a:r>
            <a:r>
              <a:rPr lang="sv-SE" sz="1600" b="1" dirty="0" smtClean="0"/>
              <a:t>”</a:t>
            </a:r>
          </a:p>
          <a:p>
            <a:r>
              <a:rPr lang="sv-SE" sz="1200" b="1" dirty="0" smtClean="0"/>
              <a:t> </a:t>
            </a:r>
            <a:r>
              <a:rPr lang="sv-SE" sz="1200" b="1" dirty="0"/>
              <a:t>”Vi vill försöka utveckla DIG som individ, så att DU har möjligheten att bli så bra som möjligt</a:t>
            </a:r>
            <a:r>
              <a:rPr lang="sv-SE" sz="1200" b="1" dirty="0" smtClean="0"/>
              <a:t>!”</a:t>
            </a:r>
          </a:p>
          <a:p>
            <a:r>
              <a:rPr lang="sv-SE" sz="1200" b="1" dirty="0" smtClean="0"/>
              <a:t> </a:t>
            </a:r>
            <a:r>
              <a:rPr lang="sv-SE" sz="1200" b="1" dirty="0"/>
              <a:t>Teknik: Dina tekniska färdigheter som fotbollsspelare t.ex. Mottagningar (fot, bröst, lår osv.), Passningar (korta, långa, efter marken, i luften), Skott, Nick, Tackling, Finta/Dribbla, En mot En, pressteknik, avslut mm. Fart</a:t>
            </a:r>
            <a:r>
              <a:rPr lang="sv-SE" sz="1200" b="1" dirty="0" smtClean="0"/>
              <a:t>!!</a:t>
            </a:r>
          </a:p>
          <a:p>
            <a:r>
              <a:rPr lang="sv-SE" sz="1200" b="1" dirty="0" smtClean="0"/>
              <a:t> </a:t>
            </a:r>
            <a:r>
              <a:rPr lang="sv-SE" sz="1200" b="1" dirty="0"/>
              <a:t>Fysik: </a:t>
            </a:r>
            <a:r>
              <a:rPr lang="sv-SE" sz="1200" b="1" dirty="0" smtClean="0"/>
              <a:t> Att </a:t>
            </a:r>
            <a:r>
              <a:rPr lang="sv-SE" sz="1200" b="1" dirty="0"/>
              <a:t>ni orkar spela en hel match! Att ni orkar komma och träna en och en halv timmes träningar! Fysiken handlar också om närkampsspelet offensivt/defensivt, att man vågar gå in med kroppen. Fart</a:t>
            </a:r>
            <a:r>
              <a:rPr lang="sv-SE" sz="1200" b="1" dirty="0" smtClean="0"/>
              <a:t>!</a:t>
            </a:r>
          </a:p>
          <a:p>
            <a:r>
              <a:rPr lang="sv-SE" sz="1200" b="1" dirty="0" smtClean="0"/>
              <a:t> </a:t>
            </a:r>
            <a:r>
              <a:rPr lang="sv-SE" sz="1200" b="1" dirty="0"/>
              <a:t>Spelförståelse: Förstår vad spelbredd, speldjup, spelavstånd och spelbarhet innebär. Förståelsen för hur vi agerar för att utnyttja dessa begrepp både på fotbollsplanen och vid sidan om! Läsa passningar, intäck i försvarsspelet osv</a:t>
            </a:r>
            <a:r>
              <a:rPr lang="sv-SE" sz="1200" b="1" dirty="0" smtClean="0"/>
              <a:t>.</a:t>
            </a:r>
          </a:p>
          <a:p>
            <a:r>
              <a:rPr lang="sv-SE" sz="1200" b="1" dirty="0" smtClean="0"/>
              <a:t> </a:t>
            </a:r>
            <a:r>
              <a:rPr lang="sv-SE" sz="1200" b="1" dirty="0"/>
              <a:t>Karaktär: Med vilken inställning kommer du till träning, match och teori! Hur är du mot andra, på planen och vid sidan om? Är du en kämpe som sliter för alla på planen? Är du en som ropar, pratar mycket och pushar andra?! En viktig del!</a:t>
            </a:r>
          </a:p>
        </p:txBody>
      </p:sp>
    </p:spTree>
    <p:extLst>
      <p:ext uri="{BB962C8B-B14F-4D97-AF65-F5344CB8AC3E}">
        <p14:creationId xmlns:p14="http://schemas.microsoft.com/office/powerpoint/2010/main" val="329298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079172"/>
            <a:ext cx="8534400" cy="3915228"/>
          </a:xfrm>
        </p:spPr>
        <p:txBody>
          <a:bodyPr>
            <a:normAutofit/>
          </a:bodyPr>
          <a:lstStyle/>
          <a:p>
            <a:pPr>
              <a:lnSpc>
                <a:spcPct val="80000"/>
              </a:lnSpc>
            </a:pPr>
            <a:r>
              <a:rPr lang="en-US" altLang="sv-SE" sz="2400" dirty="0" smtClean="0">
                <a:solidFill>
                  <a:srgbClr val="FFFFFF"/>
                </a:solidFill>
                <a:latin typeface="Helvetica Neue" charset="0"/>
                <a:sym typeface="Helvetica Neue" charset="0"/>
              </a:rPr>
              <a:t>- </a:t>
            </a:r>
            <a:r>
              <a:rPr lang="en-US" altLang="sv-SE" sz="2400" dirty="0" err="1" smtClean="0">
                <a:solidFill>
                  <a:srgbClr val="FFFFFF"/>
                </a:solidFill>
                <a:latin typeface="Helvetica Neue" charset="0"/>
                <a:sym typeface="Helvetica Neue" charset="0"/>
              </a:rPr>
              <a:t>Placerar</a:t>
            </a:r>
            <a:r>
              <a:rPr lang="en-US" altLang="sv-SE" sz="2400" dirty="0" smtClean="0">
                <a:solidFill>
                  <a:srgbClr val="FFFFFF"/>
                </a:solidFill>
                <a:latin typeface="Helvetica Neue" charset="0"/>
                <a:sym typeface="Helvetica Neue" charset="0"/>
              </a:rPr>
              <a:t> </a:t>
            </a:r>
            <a:r>
              <a:rPr lang="en-US" altLang="sv-SE" sz="2400" dirty="0">
                <a:solidFill>
                  <a:srgbClr val="FFFFFF"/>
                </a:solidFill>
                <a:latin typeface="Helvetica Neue" charset="0"/>
                <a:sym typeface="Helvetica Neue" charset="0"/>
              </a:rPr>
              <a:t>sig </a:t>
            </a:r>
            <a:r>
              <a:rPr lang="en-US" altLang="sv-SE" sz="2400" dirty="0" err="1">
                <a:solidFill>
                  <a:srgbClr val="FFFFFF"/>
                </a:solidFill>
                <a:latin typeface="Helvetica Neue" charset="0"/>
                <a:sym typeface="Helvetica Neue" charset="0"/>
              </a:rPr>
              <a:t>i</a:t>
            </a:r>
            <a:r>
              <a:rPr lang="en-US" altLang="sv-SE" sz="2400" dirty="0">
                <a:solidFill>
                  <a:srgbClr val="FFFFFF"/>
                </a:solidFill>
                <a:latin typeface="Helvetica Neue" charset="0"/>
                <a:sym typeface="Helvetica Neue" charset="0"/>
              </a:rPr>
              <a:t> bra positioner</a:t>
            </a:r>
            <a:br>
              <a:rPr lang="en-US" altLang="sv-SE" sz="2400" dirty="0">
                <a:solidFill>
                  <a:srgbClr val="FFFFFF"/>
                </a:solidFill>
                <a:latin typeface="Helvetica Neue" charset="0"/>
                <a:sym typeface="Helvetica Neue" charset="0"/>
              </a:rPr>
            </a:br>
            <a:r>
              <a:rPr lang="en-US" altLang="sv-SE" sz="2400" dirty="0">
                <a:solidFill>
                  <a:srgbClr val="FFFFFF"/>
                </a:solidFill>
                <a:latin typeface="Helvetica Neue" charset="0"/>
                <a:sym typeface="Helvetica Neue" charset="0"/>
              </a:rPr>
              <a:t/>
            </a:r>
            <a:br>
              <a:rPr lang="en-US" altLang="sv-SE" sz="2400" dirty="0">
                <a:solidFill>
                  <a:srgbClr val="FFFFFF"/>
                </a:solidFill>
                <a:latin typeface="Helvetica Neue" charset="0"/>
                <a:sym typeface="Helvetica Neue" charset="0"/>
              </a:rPr>
            </a:br>
            <a:r>
              <a:rPr lang="en-US" altLang="sv-SE" sz="900" dirty="0">
                <a:solidFill>
                  <a:srgbClr val="FFFFFF"/>
                </a:solidFill>
                <a:latin typeface="Helvetica Neue" charset="0"/>
                <a:sym typeface="Helvetica Neue" charset="0"/>
              </a:rPr>
              <a:t/>
            </a:r>
            <a:br>
              <a:rPr lang="en-US" altLang="sv-SE" sz="900" dirty="0">
                <a:solidFill>
                  <a:srgbClr val="FFFFFF"/>
                </a:solidFill>
                <a:latin typeface="Helvetica Neue" charset="0"/>
                <a:sym typeface="Helvetica Neue" charset="0"/>
              </a:rPr>
            </a:br>
            <a:r>
              <a:rPr lang="en-US" altLang="sv-SE" sz="900" dirty="0">
                <a:solidFill>
                  <a:srgbClr val="FFFFFF"/>
                </a:solidFill>
                <a:latin typeface="Helvetica Neue" charset="0"/>
                <a:sym typeface="Helvetica Neue" charset="0"/>
              </a:rPr>
              <a:t/>
            </a:r>
            <a:br>
              <a:rPr lang="en-US" altLang="sv-SE" sz="900" dirty="0">
                <a:solidFill>
                  <a:srgbClr val="FFFFFF"/>
                </a:solidFill>
                <a:latin typeface="Helvetica Neue" charset="0"/>
                <a:sym typeface="Helvetica Neue" charset="0"/>
              </a:rPr>
            </a:br>
            <a:r>
              <a:rPr lang="en-US" altLang="sv-SE" sz="2400" dirty="0" smtClean="0">
                <a:solidFill>
                  <a:srgbClr val="FFFFFF"/>
                </a:solidFill>
                <a:latin typeface="Helvetica Neue" charset="0"/>
                <a:sym typeface="Helvetica Neue" charset="0"/>
              </a:rPr>
              <a:t>-</a:t>
            </a:r>
            <a:r>
              <a:rPr lang="en-US" altLang="sv-SE" sz="2400" dirty="0" err="1" smtClean="0">
                <a:solidFill>
                  <a:srgbClr val="FFFFFF"/>
                </a:solidFill>
                <a:latin typeface="Helvetica Neue" charset="0"/>
                <a:sym typeface="Helvetica Neue" charset="0"/>
              </a:rPr>
              <a:t>Använder</a:t>
            </a:r>
            <a:r>
              <a:rPr lang="en-US" altLang="sv-SE" sz="2400" dirty="0" smtClean="0">
                <a:solidFill>
                  <a:srgbClr val="FFFFFF"/>
                </a:solidFill>
                <a:latin typeface="Helvetica Neue" charset="0"/>
                <a:sym typeface="Helvetica Neue" charset="0"/>
              </a:rPr>
              <a:t> </a:t>
            </a:r>
            <a:r>
              <a:rPr lang="en-US" altLang="sv-SE" sz="2400" dirty="0" err="1">
                <a:solidFill>
                  <a:srgbClr val="FFFFFF"/>
                </a:solidFill>
                <a:latin typeface="Helvetica Neue" charset="0"/>
                <a:sym typeface="Helvetica Neue" charset="0"/>
              </a:rPr>
              <a:t>planens</a:t>
            </a:r>
            <a:r>
              <a:rPr lang="en-US" altLang="sv-SE" sz="2400" dirty="0">
                <a:solidFill>
                  <a:srgbClr val="FFFFFF"/>
                </a:solidFill>
                <a:latin typeface="Helvetica Neue" charset="0"/>
                <a:sym typeface="Helvetica Neue" charset="0"/>
              </a:rPr>
              <a:t> </a:t>
            </a:r>
            <a:r>
              <a:rPr lang="en-US" altLang="sv-SE" sz="2400" dirty="0" err="1">
                <a:solidFill>
                  <a:srgbClr val="FFFFFF"/>
                </a:solidFill>
                <a:latin typeface="Helvetica Neue" charset="0"/>
                <a:sym typeface="Helvetica Neue" charset="0"/>
              </a:rPr>
              <a:t>ytor</a:t>
            </a:r>
            <a:r>
              <a:rPr lang="en-US" altLang="sv-SE" sz="2400" dirty="0">
                <a:solidFill>
                  <a:srgbClr val="FFFFFF"/>
                </a:solidFill>
                <a:latin typeface="Helvetica Neue" charset="0"/>
                <a:sym typeface="Helvetica Neue" charset="0"/>
              </a:rPr>
              <a:t> </a:t>
            </a:r>
            <a:r>
              <a:rPr lang="en-US" altLang="sv-SE" sz="2400" dirty="0" err="1">
                <a:solidFill>
                  <a:srgbClr val="FFFFFF"/>
                </a:solidFill>
                <a:latin typeface="Helvetica Neue" charset="0"/>
                <a:sym typeface="Helvetica Neue" charset="0"/>
              </a:rPr>
              <a:t>effektivt</a:t>
            </a:r>
            <a:r>
              <a:rPr lang="en-US" altLang="sv-SE" sz="2400" dirty="0">
                <a:solidFill>
                  <a:srgbClr val="FFFFFF"/>
                </a:solidFill>
                <a:latin typeface="Helvetica Neue" charset="0"/>
                <a:sym typeface="Helvetica Neue" charset="0"/>
              </a:rPr>
              <a:t/>
            </a:r>
            <a:br>
              <a:rPr lang="en-US" altLang="sv-SE" sz="2400" dirty="0">
                <a:solidFill>
                  <a:srgbClr val="FFFFFF"/>
                </a:solidFill>
                <a:latin typeface="Helvetica Neue" charset="0"/>
                <a:sym typeface="Helvetica Neue" charset="0"/>
              </a:rPr>
            </a:br>
            <a:r>
              <a:rPr lang="en-US" altLang="sv-SE" sz="2400" dirty="0">
                <a:solidFill>
                  <a:srgbClr val="FFFFFF"/>
                </a:solidFill>
                <a:latin typeface="Helvetica Neue" charset="0"/>
                <a:sym typeface="Helvetica Neue" charset="0"/>
              </a:rPr>
              <a:t/>
            </a:r>
            <a:br>
              <a:rPr lang="en-US" altLang="sv-SE" sz="2400" dirty="0">
                <a:solidFill>
                  <a:srgbClr val="FFFFFF"/>
                </a:solidFill>
                <a:latin typeface="Helvetica Neue" charset="0"/>
                <a:sym typeface="Helvetica Neue" charset="0"/>
              </a:rPr>
            </a:br>
            <a:r>
              <a:rPr lang="en-US" altLang="sv-SE" sz="900" dirty="0">
                <a:solidFill>
                  <a:srgbClr val="FFFFFF"/>
                </a:solidFill>
                <a:latin typeface="Helvetica Neue" charset="0"/>
                <a:sym typeface="Helvetica Neue" charset="0"/>
              </a:rPr>
              <a:t/>
            </a:r>
            <a:br>
              <a:rPr lang="en-US" altLang="sv-SE" sz="900" dirty="0">
                <a:solidFill>
                  <a:srgbClr val="FFFFFF"/>
                </a:solidFill>
                <a:latin typeface="Helvetica Neue" charset="0"/>
                <a:sym typeface="Helvetica Neue" charset="0"/>
              </a:rPr>
            </a:br>
            <a:r>
              <a:rPr lang="en-US" altLang="sv-SE" sz="900" dirty="0">
                <a:solidFill>
                  <a:srgbClr val="FFFFFF"/>
                </a:solidFill>
                <a:latin typeface="Helvetica Neue" charset="0"/>
                <a:sym typeface="Helvetica Neue" charset="0"/>
              </a:rPr>
              <a:t/>
            </a:r>
            <a:br>
              <a:rPr lang="en-US" altLang="sv-SE" sz="900" dirty="0">
                <a:solidFill>
                  <a:srgbClr val="FFFFFF"/>
                </a:solidFill>
                <a:latin typeface="Helvetica Neue" charset="0"/>
                <a:sym typeface="Helvetica Neue" charset="0"/>
              </a:rPr>
            </a:br>
            <a:r>
              <a:rPr lang="en-US" altLang="sv-SE" sz="2400" dirty="0">
                <a:solidFill>
                  <a:srgbClr val="FFFFFF"/>
                </a:solidFill>
                <a:latin typeface="Helvetica Neue" charset="0"/>
                <a:sym typeface="Helvetica Neue" charset="0"/>
              </a:rPr>
              <a:t>-</a:t>
            </a:r>
            <a:r>
              <a:rPr lang="en-US" altLang="sv-SE" sz="2400" dirty="0" err="1" smtClean="0">
                <a:solidFill>
                  <a:srgbClr val="FFFFFF"/>
                </a:solidFill>
                <a:latin typeface="Helvetica Neue" charset="0"/>
                <a:sym typeface="Helvetica Neue" charset="0"/>
              </a:rPr>
              <a:t>Vinner</a:t>
            </a:r>
            <a:r>
              <a:rPr lang="en-US" altLang="sv-SE" sz="2400" dirty="0" smtClean="0">
                <a:solidFill>
                  <a:srgbClr val="FFFFFF"/>
                </a:solidFill>
                <a:latin typeface="Helvetica Neue" charset="0"/>
                <a:sym typeface="Helvetica Neue" charset="0"/>
              </a:rPr>
              <a:t> </a:t>
            </a:r>
            <a:r>
              <a:rPr lang="en-US" altLang="sv-SE" sz="2400" dirty="0" err="1">
                <a:solidFill>
                  <a:srgbClr val="FFFFFF"/>
                </a:solidFill>
                <a:latin typeface="Helvetica Neue" charset="0"/>
                <a:sym typeface="Helvetica Neue" charset="0"/>
              </a:rPr>
              <a:t>tid</a:t>
            </a:r>
            <a:r>
              <a:rPr lang="en-US" altLang="sv-SE" sz="2400" dirty="0">
                <a:solidFill>
                  <a:srgbClr val="FFFFFF"/>
                </a:solidFill>
                <a:latin typeface="Helvetica Neue" charset="0"/>
                <a:sym typeface="Helvetica Neue" charset="0"/>
              </a:rPr>
              <a:t> </a:t>
            </a:r>
            <a:r>
              <a:rPr lang="en-US" altLang="sv-SE" sz="2400" dirty="0" err="1">
                <a:solidFill>
                  <a:srgbClr val="FFFFFF"/>
                </a:solidFill>
                <a:latin typeface="Helvetica Neue" charset="0"/>
                <a:sym typeface="Helvetica Neue" charset="0"/>
              </a:rPr>
              <a:t>genom</a:t>
            </a:r>
            <a:r>
              <a:rPr lang="en-US" altLang="sv-SE" sz="2400" dirty="0">
                <a:solidFill>
                  <a:srgbClr val="FFFFFF"/>
                </a:solidFill>
                <a:latin typeface="Helvetica Neue" charset="0"/>
                <a:sym typeface="Helvetica Neue" charset="0"/>
              </a:rPr>
              <a:t> </a:t>
            </a:r>
            <a:r>
              <a:rPr lang="en-US" altLang="sv-SE" sz="2400" dirty="0" err="1">
                <a:solidFill>
                  <a:srgbClr val="FFFFFF"/>
                </a:solidFill>
                <a:latin typeface="Helvetica Neue" charset="0"/>
                <a:sym typeface="Helvetica Neue" charset="0"/>
              </a:rPr>
              <a:t>sitt</a:t>
            </a:r>
            <a:r>
              <a:rPr lang="en-US" altLang="sv-SE" sz="2400" dirty="0">
                <a:solidFill>
                  <a:srgbClr val="FFFFFF"/>
                </a:solidFill>
                <a:latin typeface="Helvetica Neue" charset="0"/>
                <a:sym typeface="Helvetica Neue" charset="0"/>
              </a:rPr>
              <a:t> </a:t>
            </a:r>
            <a:r>
              <a:rPr lang="en-US" altLang="sv-SE" sz="2400" dirty="0" err="1">
                <a:solidFill>
                  <a:srgbClr val="FFFFFF"/>
                </a:solidFill>
                <a:latin typeface="Helvetica Neue" charset="0"/>
                <a:sym typeface="Helvetica Neue" charset="0"/>
              </a:rPr>
              <a:t>sätt</a:t>
            </a:r>
            <a:r>
              <a:rPr lang="en-US" altLang="sv-SE" sz="2400" dirty="0">
                <a:solidFill>
                  <a:srgbClr val="FFFFFF"/>
                </a:solidFill>
                <a:latin typeface="Helvetica Neue" charset="0"/>
                <a:sym typeface="Helvetica Neue" charset="0"/>
              </a:rPr>
              <a:t> </a:t>
            </a:r>
            <a:br>
              <a:rPr lang="en-US" altLang="sv-SE" sz="2400" dirty="0">
                <a:solidFill>
                  <a:srgbClr val="FFFFFF"/>
                </a:solidFill>
                <a:latin typeface="Helvetica Neue" charset="0"/>
                <a:sym typeface="Helvetica Neue" charset="0"/>
              </a:rPr>
            </a:br>
            <a:r>
              <a:rPr lang="en-US" altLang="sv-SE" sz="2400" dirty="0" err="1">
                <a:solidFill>
                  <a:srgbClr val="FFFFFF"/>
                </a:solidFill>
                <a:latin typeface="Helvetica Neue" charset="0"/>
                <a:sym typeface="Helvetica Neue" charset="0"/>
              </a:rPr>
              <a:t>att</a:t>
            </a:r>
            <a:r>
              <a:rPr lang="en-US" altLang="sv-SE" sz="2400" dirty="0">
                <a:solidFill>
                  <a:srgbClr val="FFFFFF"/>
                </a:solidFill>
                <a:latin typeface="Helvetica Neue" charset="0"/>
                <a:sym typeface="Helvetica Neue" charset="0"/>
              </a:rPr>
              <a:t> </a:t>
            </a:r>
            <a:r>
              <a:rPr lang="en-US" altLang="sv-SE" sz="2400" dirty="0" err="1">
                <a:solidFill>
                  <a:srgbClr val="FFFFFF"/>
                </a:solidFill>
                <a:latin typeface="Helvetica Neue" charset="0"/>
                <a:sym typeface="Helvetica Neue" charset="0"/>
              </a:rPr>
              <a:t>uppträda</a:t>
            </a:r>
            <a:r>
              <a:rPr lang="en-US" altLang="sv-SE" sz="2400" dirty="0">
                <a:solidFill>
                  <a:srgbClr val="FFFFFF"/>
                </a:solidFill>
                <a:latin typeface="Helvetica Neue" charset="0"/>
                <a:sym typeface="Helvetica Neue" charset="0"/>
              </a:rPr>
              <a:t/>
            </a:r>
            <a:br>
              <a:rPr lang="en-US" altLang="sv-SE" sz="2400" dirty="0">
                <a:solidFill>
                  <a:srgbClr val="FFFFFF"/>
                </a:solidFill>
                <a:latin typeface="Helvetica Neue" charset="0"/>
                <a:sym typeface="Helvetica Neue" charset="0"/>
              </a:rPr>
            </a:br>
            <a:r>
              <a:rPr lang="en-US" altLang="sv-SE" sz="2400" dirty="0">
                <a:solidFill>
                  <a:srgbClr val="FFFFFF"/>
                </a:solidFill>
                <a:latin typeface="Helvetica Neue" charset="0"/>
                <a:sym typeface="Helvetica Neue" charset="0"/>
              </a:rPr>
              <a:t/>
            </a:r>
            <a:br>
              <a:rPr lang="en-US" altLang="sv-SE" sz="2400" dirty="0">
                <a:solidFill>
                  <a:srgbClr val="FFFFFF"/>
                </a:solidFill>
                <a:latin typeface="Helvetica Neue" charset="0"/>
                <a:sym typeface="Helvetica Neue" charset="0"/>
              </a:rPr>
            </a:br>
            <a:r>
              <a:rPr lang="en-US" altLang="sv-SE" sz="900" dirty="0">
                <a:solidFill>
                  <a:srgbClr val="FFFFFF"/>
                </a:solidFill>
                <a:latin typeface="Helvetica Neue" charset="0"/>
                <a:sym typeface="Helvetica Neue" charset="0"/>
              </a:rPr>
              <a:t/>
            </a:r>
            <a:br>
              <a:rPr lang="en-US" altLang="sv-SE" sz="900" dirty="0">
                <a:solidFill>
                  <a:srgbClr val="FFFFFF"/>
                </a:solidFill>
                <a:latin typeface="Helvetica Neue" charset="0"/>
                <a:sym typeface="Helvetica Neue" charset="0"/>
              </a:rPr>
            </a:br>
            <a:r>
              <a:rPr lang="en-US" altLang="sv-SE" sz="900" dirty="0">
                <a:solidFill>
                  <a:srgbClr val="FFFFFF"/>
                </a:solidFill>
                <a:latin typeface="Helvetica Neue" charset="0"/>
                <a:sym typeface="Helvetica Neue" charset="0"/>
              </a:rPr>
              <a:t/>
            </a:r>
            <a:br>
              <a:rPr lang="en-US" altLang="sv-SE" sz="900" dirty="0">
                <a:solidFill>
                  <a:srgbClr val="FFFFFF"/>
                </a:solidFill>
                <a:latin typeface="Helvetica Neue" charset="0"/>
                <a:sym typeface="Helvetica Neue" charset="0"/>
              </a:rPr>
            </a:br>
            <a:r>
              <a:rPr lang="en-US" altLang="sv-SE" sz="2400" dirty="0" smtClean="0">
                <a:solidFill>
                  <a:srgbClr val="FFFFFF"/>
                </a:solidFill>
                <a:latin typeface="Helvetica Neue" charset="0"/>
                <a:sym typeface="Helvetica Neue" charset="0"/>
              </a:rPr>
              <a:t>- </a:t>
            </a:r>
            <a:r>
              <a:rPr lang="en-US" altLang="sv-SE" sz="2400" dirty="0" err="1" smtClean="0">
                <a:solidFill>
                  <a:srgbClr val="FFFFFF"/>
                </a:solidFill>
                <a:latin typeface="Helvetica Neue" charset="0"/>
                <a:sym typeface="Helvetica Neue" charset="0"/>
              </a:rPr>
              <a:t>Löser</a:t>
            </a:r>
            <a:r>
              <a:rPr lang="en-US" altLang="sv-SE" sz="2400" dirty="0" smtClean="0">
                <a:solidFill>
                  <a:srgbClr val="FFFFFF"/>
                </a:solidFill>
                <a:latin typeface="Helvetica Neue" charset="0"/>
                <a:sym typeface="Helvetica Neue" charset="0"/>
              </a:rPr>
              <a:t> </a:t>
            </a:r>
            <a:r>
              <a:rPr lang="en-US" altLang="sv-SE" sz="2400" dirty="0" err="1">
                <a:solidFill>
                  <a:srgbClr val="FFFFFF"/>
                </a:solidFill>
                <a:latin typeface="Helvetica Neue" charset="0"/>
                <a:sym typeface="Helvetica Neue" charset="0"/>
              </a:rPr>
              <a:t>situationer</a:t>
            </a:r>
            <a:r>
              <a:rPr lang="en-US" altLang="sv-SE" sz="2400" dirty="0">
                <a:solidFill>
                  <a:srgbClr val="FFFFFF"/>
                </a:solidFill>
                <a:latin typeface="Helvetica Neue" charset="0"/>
                <a:sym typeface="Helvetica Neue" charset="0"/>
              </a:rPr>
              <a:t> </a:t>
            </a:r>
            <a:r>
              <a:rPr lang="en-US" altLang="sv-SE" sz="2400" dirty="0" err="1">
                <a:solidFill>
                  <a:srgbClr val="FFFFFF"/>
                </a:solidFill>
                <a:latin typeface="Helvetica Neue" charset="0"/>
                <a:sym typeface="Helvetica Neue" charset="0"/>
              </a:rPr>
              <a:t>själv</a:t>
            </a:r>
            <a:r>
              <a:rPr lang="en-US" altLang="sv-SE" sz="2400" dirty="0">
                <a:solidFill>
                  <a:srgbClr val="FFFFFF"/>
                </a:solidFill>
                <a:latin typeface="Helvetica Neue" charset="0"/>
                <a:sym typeface="Helvetica Neue" charset="0"/>
              </a:rPr>
              <a:t> </a:t>
            </a:r>
            <a:r>
              <a:rPr lang="en-US" altLang="sv-SE" sz="2400" dirty="0" err="1">
                <a:solidFill>
                  <a:srgbClr val="FFFFFF"/>
                </a:solidFill>
                <a:latin typeface="Helvetica Neue" charset="0"/>
                <a:sym typeface="Helvetica Neue" charset="0"/>
              </a:rPr>
              <a:t>eller</a:t>
            </a:r>
            <a:r>
              <a:rPr lang="en-US" altLang="sv-SE" sz="2400" dirty="0">
                <a:solidFill>
                  <a:srgbClr val="FFFFFF"/>
                </a:solidFill>
                <a:latin typeface="Helvetica Neue" charset="0"/>
                <a:sym typeface="Helvetica Neue" charset="0"/>
              </a:rPr>
              <a:t> </a:t>
            </a:r>
            <a:br>
              <a:rPr lang="en-US" altLang="sv-SE" sz="2400" dirty="0">
                <a:solidFill>
                  <a:srgbClr val="FFFFFF"/>
                </a:solidFill>
                <a:latin typeface="Helvetica Neue" charset="0"/>
                <a:sym typeface="Helvetica Neue" charset="0"/>
              </a:rPr>
            </a:br>
            <a:r>
              <a:rPr lang="en-US" altLang="sv-SE" sz="2400" dirty="0" err="1">
                <a:solidFill>
                  <a:srgbClr val="FFFFFF"/>
                </a:solidFill>
                <a:latin typeface="Helvetica Neue" charset="0"/>
                <a:sym typeface="Helvetica Neue" charset="0"/>
              </a:rPr>
              <a:t>tillsammans</a:t>
            </a:r>
            <a:r>
              <a:rPr lang="en-US" altLang="sv-SE" sz="2400" dirty="0">
                <a:solidFill>
                  <a:srgbClr val="FFFFFF"/>
                </a:solidFill>
                <a:latin typeface="Helvetica Neue" charset="0"/>
                <a:sym typeface="Helvetica Neue" charset="0"/>
              </a:rPr>
              <a:t> med </a:t>
            </a:r>
            <a:r>
              <a:rPr lang="en-US" altLang="sv-SE" sz="2400" dirty="0" err="1">
                <a:solidFill>
                  <a:srgbClr val="FFFFFF"/>
                </a:solidFill>
                <a:latin typeface="Helvetica Neue" charset="0"/>
                <a:sym typeface="Helvetica Neue" charset="0"/>
              </a:rPr>
              <a:t>medspelare</a:t>
            </a:r>
            <a:r>
              <a:rPr lang="en-US" altLang="sv-SE" sz="2400" dirty="0">
                <a:solidFill>
                  <a:srgbClr val="FFFFFF"/>
                </a:solidFill>
                <a:latin typeface="Helvetica Neue" charset="0"/>
                <a:sym typeface="Helvetica Neue" charset="0"/>
              </a:rPr>
              <a:t/>
            </a:r>
            <a:br>
              <a:rPr lang="en-US" altLang="sv-SE" sz="2400" dirty="0">
                <a:solidFill>
                  <a:srgbClr val="FFFFFF"/>
                </a:solidFill>
                <a:latin typeface="Helvetica Neue" charset="0"/>
                <a:sym typeface="Helvetica Neue" charset="0"/>
              </a:rPr>
            </a:br>
            <a:endParaRPr lang="sv-SE" sz="2400" dirty="0"/>
          </a:p>
        </p:txBody>
      </p:sp>
      <p:sp>
        <p:nvSpPr>
          <p:cNvPr id="3" name="Content Placeholder 2"/>
          <p:cNvSpPr>
            <a:spLocks noGrp="1"/>
          </p:cNvSpPr>
          <p:nvPr>
            <p:ph idx="1"/>
          </p:nvPr>
        </p:nvSpPr>
        <p:spPr>
          <a:xfrm>
            <a:off x="684212" y="685800"/>
            <a:ext cx="8534400" cy="1164771"/>
          </a:xfrm>
        </p:spPr>
        <p:txBody>
          <a:bodyPr>
            <a:normAutofit lnSpcReduction="10000"/>
          </a:bodyPr>
          <a:lstStyle/>
          <a:p>
            <a:pPr marL="0" indent="0">
              <a:buNone/>
            </a:pPr>
            <a:r>
              <a:rPr lang="sv-SE" sz="4400" dirty="0" smtClean="0"/>
              <a:t>               SPELFÖRSTÅELSE</a:t>
            </a:r>
          </a:p>
          <a:p>
            <a:pPr marL="0" indent="0">
              <a:buNone/>
            </a:pPr>
            <a:r>
              <a:rPr lang="sv-SE" dirty="0"/>
              <a:t> </a:t>
            </a:r>
            <a:r>
              <a:rPr lang="sv-SE" dirty="0" smtClean="0"/>
              <a:t>                                       </a:t>
            </a:r>
            <a:r>
              <a:rPr lang="sv-SE" sz="1400" dirty="0" smtClean="0"/>
              <a:t>( Speluppfattning,Spelsinne,Spelintelligens)</a:t>
            </a:r>
            <a:endParaRPr lang="sv-SE"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5514" y="4281351"/>
            <a:ext cx="2341796" cy="15533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7389" y="2475412"/>
            <a:ext cx="2762250" cy="1657350"/>
          </a:xfrm>
          <a:prstGeom prst="rect">
            <a:avLst/>
          </a:prstGeom>
        </p:spPr>
      </p:pic>
    </p:spTree>
    <p:extLst>
      <p:ext uri="{BB962C8B-B14F-4D97-AF65-F5344CB8AC3E}">
        <p14:creationId xmlns:p14="http://schemas.microsoft.com/office/powerpoint/2010/main" val="204507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69" y="1121229"/>
            <a:ext cx="8534400" cy="5486399"/>
          </a:xfrm>
        </p:spPr>
        <p:txBody>
          <a:bodyPr>
            <a:normAutofit fontScale="90000"/>
          </a:bodyPr>
          <a:lstStyle/>
          <a:p>
            <a:r>
              <a:rPr lang="sv-SE" altLang="zh-CN" sz="2000" dirty="0">
                <a:latin typeface="Arial" charset="0"/>
                <a:ea typeface="宋体" charset="-122"/>
              </a:rPr>
              <a:t>Spelförståelse är att förstå spelet</a:t>
            </a:r>
            <a:r>
              <a:rPr lang="sv-SE" altLang="zh-CN" sz="2000" dirty="0" smtClean="0">
                <a:latin typeface="Arial" charset="0"/>
                <a:ea typeface="宋体" charset="-122"/>
              </a:rPr>
              <a:t>.</a:t>
            </a:r>
            <a:br>
              <a:rPr lang="sv-SE" altLang="zh-CN" sz="2000" dirty="0" smtClean="0">
                <a:latin typeface="Arial" charset="0"/>
                <a:ea typeface="宋体" charset="-122"/>
              </a:rPr>
            </a:br>
            <a:r>
              <a:rPr lang="sv-SE" altLang="zh-CN" sz="2000" dirty="0" smtClean="0">
                <a:latin typeface="Arial" charset="0"/>
                <a:ea typeface="宋体" charset="-122"/>
              </a:rPr>
              <a:t/>
            </a:r>
            <a:br>
              <a:rPr lang="sv-SE" altLang="zh-CN" sz="2000" dirty="0" smtClean="0">
                <a:latin typeface="Arial" charset="0"/>
                <a:ea typeface="宋体" charset="-122"/>
              </a:rPr>
            </a:br>
            <a:r>
              <a:rPr lang="sv-SE" altLang="zh-CN" sz="2000" dirty="0" smtClean="0">
                <a:latin typeface="Arial" charset="0"/>
                <a:ea typeface="宋体" charset="-122"/>
              </a:rPr>
              <a:t>Det </a:t>
            </a:r>
            <a:r>
              <a:rPr lang="sv-SE" altLang="zh-CN" sz="2000" dirty="0">
                <a:latin typeface="Arial" charset="0"/>
                <a:ea typeface="宋体" charset="-122"/>
              </a:rPr>
              <a:t>handlar inte om att förstå ett speciellt spel utan spel i allmänhet – sitt eget och motståndarnas. </a:t>
            </a:r>
            <a:r>
              <a:rPr lang="sv-SE" altLang="zh-CN" sz="2000" dirty="0" smtClean="0">
                <a:latin typeface="Arial" charset="0"/>
                <a:ea typeface="宋体" charset="-122"/>
              </a:rPr>
              <a:t/>
            </a:r>
            <a:br>
              <a:rPr lang="sv-SE" altLang="zh-CN" sz="2000" dirty="0" smtClean="0">
                <a:latin typeface="Arial" charset="0"/>
                <a:ea typeface="宋体" charset="-122"/>
              </a:rPr>
            </a:br>
            <a:r>
              <a:rPr lang="sv-SE" altLang="zh-CN" sz="2000" dirty="0">
                <a:latin typeface="Arial" charset="0"/>
                <a:ea typeface="宋体" charset="-122"/>
              </a:rPr>
              <a:t/>
            </a:r>
            <a:br>
              <a:rPr lang="sv-SE" altLang="zh-CN" sz="2000" dirty="0">
                <a:latin typeface="Arial" charset="0"/>
                <a:ea typeface="宋体" charset="-122"/>
              </a:rPr>
            </a:br>
            <a:r>
              <a:rPr lang="sv-SE" altLang="zh-CN" sz="2000" dirty="0" smtClean="0">
                <a:latin typeface="Arial" charset="0"/>
                <a:ea typeface="宋体" charset="-122"/>
              </a:rPr>
              <a:t>Spelförståelse ställer högakrav </a:t>
            </a:r>
            <a:r>
              <a:rPr lang="sv-SE" altLang="zh-CN" sz="2000" dirty="0">
                <a:latin typeface="Arial" charset="0"/>
                <a:ea typeface="宋体" charset="-122"/>
              </a:rPr>
              <a:t>på att </a:t>
            </a:r>
            <a:r>
              <a:rPr lang="sv-SE" altLang="zh-CN" sz="2000" dirty="0" smtClean="0">
                <a:latin typeface="Arial" charset="0"/>
                <a:ea typeface="宋体" charset="-122"/>
              </a:rPr>
              <a:t>kunna </a:t>
            </a:r>
            <a:r>
              <a:rPr lang="sv-SE" altLang="zh-CN" sz="2000" dirty="0">
                <a:latin typeface="Arial" charset="0"/>
                <a:ea typeface="宋体" charset="-122"/>
              </a:rPr>
              <a:t>anpassa</a:t>
            </a:r>
            <a:br>
              <a:rPr lang="sv-SE" altLang="zh-CN" sz="2000" dirty="0">
                <a:latin typeface="Arial" charset="0"/>
                <a:ea typeface="宋体" charset="-122"/>
              </a:rPr>
            </a:br>
            <a:r>
              <a:rPr lang="sv-SE" altLang="zh-CN" sz="2000" dirty="0" smtClean="0">
                <a:latin typeface="Arial" charset="0"/>
                <a:ea typeface="宋体" charset="-122"/>
              </a:rPr>
              <a:t>sig </a:t>
            </a:r>
            <a:r>
              <a:rPr lang="sv-SE" altLang="zh-CN" sz="2000" dirty="0">
                <a:latin typeface="Arial" charset="0"/>
                <a:ea typeface="宋体" charset="-122"/>
              </a:rPr>
              <a:t>till de </a:t>
            </a:r>
            <a:r>
              <a:rPr lang="sv-SE" altLang="zh-CN" sz="2000" dirty="0" smtClean="0">
                <a:latin typeface="Arial" charset="0"/>
                <a:ea typeface="宋体" charset="-122"/>
              </a:rPr>
              <a:t>uppkomna  situationerna </a:t>
            </a:r>
            <a:r>
              <a:rPr lang="sv-SE" altLang="zh-CN" sz="2000" dirty="0">
                <a:latin typeface="Arial" charset="0"/>
                <a:ea typeface="宋体" charset="-122"/>
              </a:rPr>
              <a:t>som i sig är unika men också närbesläktade med varandra. </a:t>
            </a:r>
            <a:r>
              <a:rPr lang="sv-SE" altLang="zh-CN" sz="2000" dirty="0" smtClean="0">
                <a:latin typeface="Arial" charset="0"/>
                <a:ea typeface="宋体" charset="-122"/>
              </a:rPr>
              <a:t/>
            </a:r>
            <a:br>
              <a:rPr lang="sv-SE" altLang="zh-CN" sz="2000" dirty="0" smtClean="0">
                <a:latin typeface="Arial" charset="0"/>
                <a:ea typeface="宋体" charset="-122"/>
              </a:rPr>
            </a:br>
            <a:r>
              <a:rPr lang="sv-SE" altLang="zh-CN" sz="2000" dirty="0" smtClean="0">
                <a:latin typeface="Arial" charset="0"/>
                <a:ea typeface="宋体" charset="-122"/>
              </a:rPr>
              <a:t/>
            </a:r>
            <a:br>
              <a:rPr lang="sv-SE" altLang="zh-CN" sz="2000" dirty="0" smtClean="0">
                <a:latin typeface="Arial" charset="0"/>
                <a:ea typeface="宋体" charset="-122"/>
              </a:rPr>
            </a:br>
            <a:r>
              <a:rPr lang="sv-SE" altLang="zh-CN" sz="2200" dirty="0" smtClean="0">
                <a:latin typeface="Arial" charset="0"/>
                <a:ea typeface="宋体" charset="-122"/>
              </a:rPr>
              <a:t>Därav </a:t>
            </a:r>
            <a:r>
              <a:rPr lang="sv-SE" altLang="zh-CN" sz="2200" dirty="0">
                <a:latin typeface="Arial" charset="0"/>
                <a:ea typeface="宋体" charset="-122"/>
              </a:rPr>
              <a:t>kan man snabbt dra slutsatsen att spelare som tidigare upplevt </a:t>
            </a:r>
            <a:r>
              <a:rPr lang="sv-SE" altLang="zh-CN" sz="2200" b="1" dirty="0">
                <a:latin typeface="Arial" charset="0"/>
                <a:ea typeface="宋体" charset="-122"/>
              </a:rPr>
              <a:t>liknande händelser </a:t>
            </a:r>
            <a:r>
              <a:rPr lang="sv-SE" altLang="zh-CN" sz="2200" dirty="0">
                <a:latin typeface="Arial" charset="0"/>
                <a:ea typeface="宋体" charset="-122"/>
              </a:rPr>
              <a:t>har större chans att fatta snabba och mer riktiga beslut</a:t>
            </a:r>
            <a:r>
              <a:rPr lang="sv-SE" altLang="zh-CN" sz="2200" dirty="0" smtClean="0">
                <a:latin typeface="Arial" charset="0"/>
                <a:ea typeface="宋体" charset="-122"/>
              </a:rPr>
              <a:t>.</a:t>
            </a:r>
            <a:br>
              <a:rPr lang="sv-SE" altLang="zh-CN" sz="2200" dirty="0" smtClean="0">
                <a:latin typeface="Arial" charset="0"/>
                <a:ea typeface="宋体" charset="-122"/>
              </a:rPr>
            </a:br>
            <a:r>
              <a:rPr lang="sv-SE" altLang="zh-CN" sz="2200" dirty="0" smtClean="0">
                <a:latin typeface="Arial" charset="0"/>
                <a:ea typeface="宋体" charset="-122"/>
              </a:rPr>
              <a:t/>
            </a:r>
            <a:br>
              <a:rPr lang="sv-SE" altLang="zh-CN" sz="2200" dirty="0" smtClean="0">
                <a:latin typeface="Arial" charset="0"/>
                <a:ea typeface="宋体" charset="-122"/>
              </a:rPr>
            </a:br>
            <a:r>
              <a:rPr lang="sv-SE" altLang="zh-CN" sz="2200" dirty="0" smtClean="0">
                <a:latin typeface="Arial" charset="0"/>
                <a:ea typeface="宋体" charset="-122"/>
              </a:rPr>
              <a:t> </a:t>
            </a:r>
            <a:r>
              <a:rPr lang="sv-SE" altLang="zh-CN" sz="2200" dirty="0">
                <a:latin typeface="Arial" charset="0"/>
                <a:ea typeface="宋体" charset="-122"/>
              </a:rPr>
              <a:t>Spelförståelse handlar också om att ha en metodik för att komma fram till lösningar -  att kunna förklara intentioner i spelet”.</a:t>
            </a:r>
            <a:r>
              <a:rPr lang="sv-SE" altLang="zh-CN" dirty="0">
                <a:latin typeface="Arial" charset="0"/>
                <a:ea typeface="宋体" charset="-122"/>
              </a:rPr>
              <a:t/>
            </a:r>
            <a:br>
              <a:rPr lang="sv-SE" altLang="zh-CN" dirty="0">
                <a:latin typeface="Arial" charset="0"/>
                <a:ea typeface="宋体" charset="-122"/>
              </a:rPr>
            </a:br>
            <a:r>
              <a:rPr lang="sv-SE" altLang="sv-SE" dirty="0">
                <a:latin typeface="Arial" charset="0"/>
              </a:rPr>
              <a:t/>
            </a:r>
            <a:br>
              <a:rPr lang="sv-SE" altLang="sv-SE" dirty="0">
                <a:latin typeface="Arial" charset="0"/>
              </a:rPr>
            </a:br>
            <a:endParaRPr lang="sv-SE" dirty="0"/>
          </a:p>
        </p:txBody>
      </p:sp>
      <p:sp>
        <p:nvSpPr>
          <p:cNvPr id="3" name="Content Placeholder 2"/>
          <p:cNvSpPr>
            <a:spLocks noGrp="1"/>
          </p:cNvSpPr>
          <p:nvPr>
            <p:ph idx="1"/>
          </p:nvPr>
        </p:nvSpPr>
        <p:spPr>
          <a:xfrm>
            <a:off x="684212" y="435430"/>
            <a:ext cx="8534400" cy="609600"/>
          </a:xfrm>
        </p:spPr>
        <p:txBody>
          <a:bodyPr>
            <a:normAutofit/>
          </a:bodyPr>
          <a:lstStyle/>
          <a:p>
            <a:pPr lvl="6"/>
            <a:r>
              <a:rPr lang="sv-SE" sz="2600" b="1" dirty="0" smtClean="0"/>
              <a:t>Spelförståelse </a:t>
            </a:r>
            <a:endParaRPr lang="sv-SE" sz="2600" b="1" dirty="0"/>
          </a:p>
        </p:txBody>
      </p:sp>
    </p:spTree>
    <p:extLst>
      <p:ext uri="{BB962C8B-B14F-4D97-AF65-F5344CB8AC3E}">
        <p14:creationId xmlns:p14="http://schemas.microsoft.com/office/powerpoint/2010/main" val="395452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r>
              <a:rPr lang="sv-SE" b="1" dirty="0"/>
              <a:t>Att kunna och förstå </a:t>
            </a:r>
            <a:r>
              <a:rPr lang="sv-SE" b="1" dirty="0" smtClean="0"/>
              <a:t>fotboll    se film   C-resp B</a:t>
            </a:r>
          </a:p>
          <a:p>
            <a:endParaRPr lang="sv-SE" b="1" dirty="0"/>
          </a:p>
          <a:p>
            <a:pPr marL="0" indent="0">
              <a:buNone/>
            </a:pPr>
            <a:endParaRPr lang="sv-S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691384"/>
            <a:ext cx="2743200" cy="1475232"/>
          </a:xfrm>
          <a:prstGeom prst="rect">
            <a:avLst/>
          </a:prstGeom>
        </p:spPr>
      </p:pic>
    </p:spTree>
    <p:extLst>
      <p:ext uri="{BB962C8B-B14F-4D97-AF65-F5344CB8AC3E}">
        <p14:creationId xmlns:p14="http://schemas.microsoft.com/office/powerpoint/2010/main" val="169356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normAutofit lnSpcReduction="10000"/>
          </a:bodyPr>
          <a:lstStyle/>
          <a:p>
            <a:r>
              <a:rPr lang="sv-SE" sz="2800" b="1" dirty="0"/>
              <a:t>Spelförståelse: </a:t>
            </a:r>
            <a:endParaRPr lang="sv-SE" sz="2800" b="1" dirty="0" smtClean="0"/>
          </a:p>
          <a:p>
            <a:endParaRPr lang="sv-SE" dirty="0"/>
          </a:p>
          <a:p>
            <a:endParaRPr lang="sv-SE" dirty="0" smtClean="0"/>
          </a:p>
          <a:p>
            <a:r>
              <a:rPr lang="sv-SE" dirty="0" smtClean="0"/>
              <a:t>Förstår </a:t>
            </a:r>
            <a:r>
              <a:rPr lang="sv-SE" dirty="0"/>
              <a:t>vad spelbredd, speldjup, spelavstånd och spelbarhet innebär. </a:t>
            </a:r>
            <a:endParaRPr lang="sv-SE" dirty="0" smtClean="0"/>
          </a:p>
          <a:p>
            <a:r>
              <a:rPr lang="sv-SE" dirty="0" smtClean="0"/>
              <a:t>Förståelsen </a:t>
            </a:r>
            <a:r>
              <a:rPr lang="sv-SE" dirty="0"/>
              <a:t>för hur vi agerar för att utnyttja dessa begrepp både på fotbollsplanen och vid sidan om! Läsa passningar, intäck i försvarsspelet </a:t>
            </a:r>
            <a:r>
              <a:rPr lang="sv-SE" dirty="0" smtClean="0"/>
              <a:t>osv</a:t>
            </a:r>
          </a:p>
          <a:p>
            <a:r>
              <a:rPr lang="sv-SE" dirty="0" smtClean="0"/>
              <a:t>Förstår vad Press,Täckning, Understöd och Markering innebär</a:t>
            </a:r>
            <a:endParaRPr lang="sv-S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2472" y="3428999"/>
            <a:ext cx="1905000" cy="2695575"/>
          </a:xfrm>
          <a:prstGeom prst="rect">
            <a:avLst/>
          </a:prstGeom>
        </p:spPr>
      </p:pic>
    </p:spTree>
    <p:extLst>
      <p:ext uri="{BB962C8B-B14F-4D97-AF65-F5344CB8AC3E}">
        <p14:creationId xmlns:p14="http://schemas.microsoft.com/office/powerpoint/2010/main" val="279831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284514"/>
            <a:ext cx="8534400" cy="5377543"/>
          </a:xfrm>
        </p:spPr>
        <p:txBody>
          <a:bodyPr>
            <a:normAutofit/>
          </a:bodyPr>
          <a:lstStyle/>
          <a:p>
            <a:pPr fontAlgn="base"/>
            <a:r>
              <a:rPr lang="sv-SE" sz="1200" b="1" dirty="0"/>
              <a:t>Autentiska övningar </a:t>
            </a:r>
            <a:r>
              <a:rPr lang="sv-SE" sz="1200" dirty="0" smtClean="0"/>
              <a:t/>
            </a:r>
            <a:br>
              <a:rPr lang="sv-SE" sz="1200" dirty="0" smtClean="0"/>
            </a:br>
            <a:r>
              <a:rPr lang="sv-SE" sz="1200" dirty="0" smtClean="0"/>
              <a:t>- </a:t>
            </a:r>
            <a:r>
              <a:rPr lang="sv-SE" sz="1200" dirty="0"/>
              <a:t>koppla övningen till specifka matchsituationer så att individens koppling till hur den förvärvade kompetensen kan användas blir tydlig. Det är ganska vanligt att spelaren får gissa sig till hur det man har tränat på kan användas i match och då är övningen inte verklighetsanpassad/autentisk. Om du vill träna på autentiska spelövningar så konstruera omställningsövningar som är så lika omställningar som möjligt på match.</a:t>
            </a:r>
            <a:br>
              <a:rPr lang="sv-SE" sz="1200" dirty="0"/>
            </a:br>
            <a:r>
              <a:rPr lang="sv-SE" sz="1200" b="1" dirty="0"/>
              <a:t>Orientering i </a:t>
            </a:r>
            <a:r>
              <a:rPr lang="sv-SE" sz="1200" b="1" dirty="0" smtClean="0"/>
              <a:t>anfallsspel</a:t>
            </a:r>
            <a:r>
              <a:rPr lang="sv-SE" sz="1200" dirty="0" smtClean="0"/>
              <a:t/>
            </a:r>
            <a:br>
              <a:rPr lang="sv-SE" sz="1200" dirty="0" smtClean="0"/>
            </a:br>
            <a:r>
              <a:rPr lang="sv-SE" sz="1200" dirty="0" smtClean="0"/>
              <a:t> </a:t>
            </a:r>
            <a:r>
              <a:rPr lang="sv-SE" sz="1200" dirty="0"/>
              <a:t>- konstruera övningar som tvingar spelar att titta på spelet och inte på bollen. Viktigt här är att spelaren måste ta ett beslut utifrån hur den har tittat på spelet. Utvärdera beslutet!</a:t>
            </a:r>
            <a:br>
              <a:rPr lang="sv-SE" sz="1200" dirty="0"/>
            </a:br>
            <a:r>
              <a:rPr lang="sv-SE" sz="1200" b="1" dirty="0"/>
              <a:t>Orientering i </a:t>
            </a:r>
            <a:r>
              <a:rPr lang="sv-SE" sz="1200" b="1" dirty="0" smtClean="0"/>
              <a:t>försvarsspel</a:t>
            </a:r>
            <a:br>
              <a:rPr lang="sv-SE" sz="1200" b="1" dirty="0" smtClean="0"/>
            </a:br>
            <a:r>
              <a:rPr lang="sv-SE" sz="1200" dirty="0" smtClean="0"/>
              <a:t> </a:t>
            </a:r>
            <a:r>
              <a:rPr lang="sv-SE" sz="1200" dirty="0"/>
              <a:t>- återigen konstruera övningar som tvingar spelare att se på spelet och ta hänsyn till boll, medspelare och motspelare. Spelaren måste fatta beslut såsom ska jag pressa, markera, täcka, falla, flytta upp etc. Utvärdera beslutet!</a:t>
            </a:r>
            <a:br>
              <a:rPr lang="sv-SE" sz="1200" dirty="0"/>
            </a:br>
            <a:r>
              <a:rPr lang="sv-SE" sz="1200" b="1" dirty="0"/>
              <a:t>Undvik att skapa övningar där spelarna inte behöver fattar ett beslut</a:t>
            </a:r>
            <a:r>
              <a:rPr lang="sv-SE" sz="1200" dirty="0" smtClean="0"/>
              <a:t>;</a:t>
            </a:r>
            <a:br>
              <a:rPr lang="sv-SE" sz="1200" dirty="0" smtClean="0"/>
            </a:br>
            <a:r>
              <a:rPr lang="sv-SE" sz="1200" dirty="0" smtClean="0"/>
              <a:t> </a:t>
            </a:r>
            <a:r>
              <a:rPr lang="sv-SE" sz="1200" dirty="0"/>
              <a:t>exempelvis klassiska passningsövningar med massa konor som bara går runt och runt.</a:t>
            </a:r>
            <a:br>
              <a:rPr lang="sv-SE" sz="1200" dirty="0"/>
            </a:br>
            <a:r>
              <a:rPr lang="sv-SE" sz="1200" b="1" dirty="0"/>
              <a:t>Undvik övningar med falska beslut</a:t>
            </a:r>
            <a:r>
              <a:rPr lang="sv-SE" sz="1200" dirty="0" smtClean="0"/>
              <a:t>.</a:t>
            </a:r>
            <a:br>
              <a:rPr lang="sv-SE" sz="1200" dirty="0" smtClean="0"/>
            </a:br>
            <a:r>
              <a:rPr lang="sv-SE" sz="1200" dirty="0" smtClean="0"/>
              <a:t> </a:t>
            </a:r>
            <a:r>
              <a:rPr lang="sv-SE" sz="1200" dirty="0"/>
              <a:t>Det är oftast övningar som innehåller 2-3 färdiga beslut och dessa övningar kan se ut som att man jobbar med speluppfattning utifrån ett kontruktivistiskt perspektiv men det är utifrån en förstärkningsmodell då övningen går ut på att göra dessa 2-3 beslut. Och när dessa 2-3 beslut görs så stimulerar vi det beteendet genom att berömma det och då är vi behavioristiska.</a:t>
            </a:r>
            <a:br>
              <a:rPr lang="sv-SE" sz="1200" dirty="0"/>
            </a:br>
            <a:endParaRPr lang="sv-SE" sz="1200" dirty="0"/>
          </a:p>
        </p:txBody>
      </p:sp>
      <p:sp>
        <p:nvSpPr>
          <p:cNvPr id="3" name="Content Placeholder 2"/>
          <p:cNvSpPr>
            <a:spLocks noGrp="1"/>
          </p:cNvSpPr>
          <p:nvPr>
            <p:ph idx="1"/>
          </p:nvPr>
        </p:nvSpPr>
        <p:spPr>
          <a:xfrm>
            <a:off x="684212" y="685800"/>
            <a:ext cx="8534400" cy="653143"/>
          </a:xfrm>
        </p:spPr>
        <p:txBody>
          <a:bodyPr/>
          <a:lstStyle/>
          <a:p>
            <a:r>
              <a:rPr lang="sv-SE" dirty="0" smtClean="0"/>
              <a:t>                                 Hur tränar man Spelförståelse ?</a:t>
            </a:r>
            <a:endParaRPr lang="sv-SE" dirty="0"/>
          </a:p>
        </p:txBody>
      </p:sp>
    </p:spTree>
    <p:extLst>
      <p:ext uri="{BB962C8B-B14F-4D97-AF65-F5344CB8AC3E}">
        <p14:creationId xmlns:p14="http://schemas.microsoft.com/office/powerpoint/2010/main" val="384865783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404</TotalTime>
  <Words>905</Words>
  <Application>Microsoft Office PowerPoint</Application>
  <PresentationFormat>Custom</PresentationFormat>
  <Paragraphs>134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Slice</vt:lpstr>
      <vt:lpstr>Spelarutbildningsplan Luleå Sportklubb  -Så många som möjligt -Så Länge som möjligt - Så bra som möjligt </vt:lpstr>
      <vt:lpstr>Vad är fotboll?</vt:lpstr>
      <vt:lpstr>PowerPoint Presentation</vt:lpstr>
      <vt:lpstr>PowerPoint Presentation</vt:lpstr>
      <vt:lpstr>- Placerar sig i bra positioner    -Använder planens ytor effektivt    -Vinner tid genom sitt sätt  att uppträda    - Löser situationer själv eller  tillsammans med medspelare </vt:lpstr>
      <vt:lpstr>Spelförståelse är att förstå spelet.  Det handlar inte om att förstå ett speciellt spel utan spel i allmänhet – sitt eget och motståndarnas.   Spelförståelse ställer högakrav på att kunna anpassa sig till de uppkomna  situationerna som i sig är unika men också närbesläktade med varandra.   Därav kan man snabbt dra slutsatsen att spelare som tidigare upplevt liknande händelser har större chans att fatta snabba och mer riktiga beslut.   Spelförståelse handlar också om att ha en metodik för att komma fram till lösningar -  att kunna förklara intentioner i spelet”.  </vt:lpstr>
      <vt:lpstr>PowerPoint Presentation</vt:lpstr>
      <vt:lpstr>PowerPoint Presentation</vt:lpstr>
      <vt:lpstr>Autentiska övningar  - koppla övningen till specifka matchsituationer så att individens koppling till hur den förvärvade kompetensen kan användas blir tydlig. Det är ganska vanligt att spelaren får gissa sig till hur det man har tränat på kan användas i match och då är övningen inte verklighetsanpassad/autentisk. Om du vill träna på autentiska spelövningar så konstruera omställningsövningar som är så lika omställningar som möjligt på match. Orientering i anfallsspel  - konstruera övningar som tvingar spelar att titta på spelet och inte på bollen. Viktigt här är att spelaren måste ta ett beslut utifrån hur den har tittat på spelet. Utvärdera beslutet! Orientering i försvarsspel  - återigen konstruera övningar som tvingar spelare att se på spelet och ta hänsyn till boll, medspelare och motspelare. Spelaren måste fatta beslut såsom ska jag pressa, markera, täcka, falla, flytta upp etc. Utvärdera beslutet! Undvik att skapa övningar där spelarna inte behöver fattar ett beslut;  exempelvis klassiska passningsövningar med massa konor som bara går runt och runt. Undvik övningar med falska beslut.  Det är oftast övningar som innehåller 2-3 färdiga beslut och dessa övningar kan se ut som att man jobbar med speluppfattning utifrån ett kontruktivistiskt perspektiv men det är utifrån en förstärkningsmodell då övningen går ut på att göra dessa 2-3 beslut. Och när dessa 2-3 beslut görs så stimulerar vi det beteendet genom att berömma det och då är vi behavioristiska. </vt:lpstr>
      <vt:lpstr>PowerPoint Presentation</vt:lpstr>
      <vt:lpstr>PowerPoint Presentation</vt:lpstr>
      <vt:lpstr>Grundförutsättningar</vt:lpstr>
      <vt:lpstr>Spelarutbildningsplan  2. Lära för att träna 9-12 år</vt:lpstr>
      <vt:lpstr>Träningen i nivå 2 (9-12 år)</vt:lpstr>
      <vt:lpstr>Spelarutbildningsplan Nivå 3 Träna för att Lära 12-15 år</vt:lpstr>
      <vt:lpstr>Träningen i nivå 3 (12-15 år)</vt:lpstr>
      <vt:lpstr>Spelarutbildningsplan  Nivå 4  Träna för att prestera 15-19 år</vt:lpstr>
      <vt:lpstr>PowerPoint Presentation</vt:lpstr>
      <vt:lpstr>Nivå 4 </vt:lpstr>
      <vt:lpstr>TRänarstil i nivå 1-4</vt:lpstr>
      <vt:lpstr>Matchen i nivå 1-4</vt:lpstr>
      <vt:lpstr>Din roll som ledare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Spelarutbildningsplan Luleå Sportklubb</dc:title>
  <dc:creator>Johan Erixon</dc:creator>
  <cp:lastModifiedBy>PERRA</cp:lastModifiedBy>
  <cp:revision>49</cp:revision>
  <dcterms:created xsi:type="dcterms:W3CDTF">2016-01-13T22:01:02Z</dcterms:created>
  <dcterms:modified xsi:type="dcterms:W3CDTF">2016-05-30T09:23:51Z</dcterms:modified>
</cp:coreProperties>
</file>